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10287000" cx="18288000"/>
  <p:notesSz cx="6858000" cy="9144000"/>
  <p:embeddedFontLst>
    <p:embeddedFont>
      <p:font typeface="Assistant SemiBold"/>
      <p:regular r:id="rId19"/>
      <p:bold r:id="rId20"/>
    </p:embeddedFont>
    <p:embeddedFont>
      <p:font typeface="Assistant"/>
      <p:regular r:id="rId21"/>
      <p:bold r:id="rId22"/>
    </p:embeddedFont>
    <p:embeddedFont>
      <p:font typeface="Merriweather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ssistantSemiBold-bold.fntdata"/><Relationship Id="rId22" Type="http://schemas.openxmlformats.org/officeDocument/2006/relationships/font" Target="fonts/Assistant-bold.fntdata"/><Relationship Id="rId21" Type="http://schemas.openxmlformats.org/officeDocument/2006/relationships/font" Target="fonts/Assistant-regular.fntdata"/><Relationship Id="rId24" Type="http://schemas.openxmlformats.org/officeDocument/2006/relationships/font" Target="fonts/Merriweather-bold.fntdata"/><Relationship Id="rId23" Type="http://schemas.openxmlformats.org/officeDocument/2006/relationships/font" Target="fonts/Merriweather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erriweather-boldItalic.fntdata"/><Relationship Id="rId25" Type="http://schemas.openxmlformats.org/officeDocument/2006/relationships/font" Target="fonts/Merriweather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AssistantSemiBold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Relationship Id="rId4" Type="http://schemas.openxmlformats.org/officeDocument/2006/relationships/image" Target="../media/image3.jpg"/><Relationship Id="rId11" Type="http://schemas.openxmlformats.org/officeDocument/2006/relationships/image" Target="../media/image15.png"/><Relationship Id="rId10" Type="http://schemas.openxmlformats.org/officeDocument/2006/relationships/image" Target="../media/image20.jpg"/><Relationship Id="rId9" Type="http://schemas.openxmlformats.org/officeDocument/2006/relationships/image" Target="../media/image13.jpg"/><Relationship Id="rId5" Type="http://schemas.openxmlformats.org/officeDocument/2006/relationships/image" Target="../media/image16.jpg"/><Relationship Id="rId6" Type="http://schemas.openxmlformats.org/officeDocument/2006/relationships/image" Target="../media/image6.jpg"/><Relationship Id="rId7" Type="http://schemas.openxmlformats.org/officeDocument/2006/relationships/image" Target="../media/image19.jpg"/><Relationship Id="rId8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2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573C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7342826" y="682280"/>
            <a:ext cx="8503684" cy="8908152"/>
            <a:chOff x="0" y="-19050"/>
            <a:chExt cx="11338245" cy="11877537"/>
          </a:xfrm>
        </p:grpSpPr>
        <p:sp>
          <p:nvSpPr>
            <p:cNvPr id="85" name="Google Shape;85;p13"/>
            <p:cNvSpPr/>
            <p:nvPr/>
          </p:nvSpPr>
          <p:spPr>
            <a:xfrm>
              <a:off x="0" y="10720393"/>
              <a:ext cx="11338245" cy="12865"/>
            </a:xfrm>
            <a:prstGeom prst="rect">
              <a:avLst/>
            </a:prstGeom>
            <a:solidFill>
              <a:srgbClr val="FBF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3"/>
            <p:cNvSpPr txBox="1"/>
            <p:nvPr/>
          </p:nvSpPr>
          <p:spPr>
            <a:xfrm>
              <a:off x="0" y="1186489"/>
              <a:ext cx="11338200" cy="956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11649" u="none" cap="none" strike="noStrike">
                  <a:solidFill>
                    <a:srgbClr val="FBFDFF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Granberg Lodge Recovery Plan</a:t>
              </a:r>
              <a:endParaRPr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87" name="Google Shape;87;p13"/>
            <p:cNvSpPr txBox="1"/>
            <p:nvPr/>
          </p:nvSpPr>
          <p:spPr>
            <a:xfrm>
              <a:off x="0" y="-19050"/>
              <a:ext cx="11338200" cy="51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32" u="none" cap="none" strike="noStrike">
                  <a:solidFill>
                    <a:srgbClr val="FBFDFF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DELANO </a:t>
              </a:r>
              <a:r>
                <a:rPr b="1" lang="en-US" sz="2532">
                  <a:solidFill>
                    <a:srgbClr val="FBFDFF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B</a:t>
              </a:r>
              <a:r>
                <a:rPr b="1" i="0" lang="en-US" sz="2532" u="none" cap="none" strike="noStrike">
                  <a:solidFill>
                    <a:srgbClr val="FBFDFF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AY CHRISTIAN CAMP</a:t>
              </a:r>
              <a:endParaRPr/>
            </a:p>
          </p:txBody>
        </p:sp>
        <p:sp>
          <p:nvSpPr>
            <p:cNvPr id="88" name="Google Shape;88;p13"/>
            <p:cNvSpPr txBox="1"/>
            <p:nvPr/>
          </p:nvSpPr>
          <p:spPr>
            <a:xfrm>
              <a:off x="0" y="11388290"/>
              <a:ext cx="11338245" cy="4701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2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28" u="none" cap="none" strike="noStrike">
                  <a:solidFill>
                    <a:srgbClr val="FBFDFF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Presented by DBCC Board</a:t>
              </a:r>
              <a:endParaRPr/>
            </a:p>
          </p:txBody>
        </p:sp>
      </p:grpSp>
      <p:pic>
        <p:nvPicPr>
          <p:cNvPr id="89" name="Google Shape;89;p13" title="dbc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074" y="1902975"/>
            <a:ext cx="6561250" cy="656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7C7A3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/>
          <p:nvPr/>
        </p:nvSpPr>
        <p:spPr>
          <a:xfrm>
            <a:off x="0" y="0"/>
            <a:ext cx="7301018" cy="10287000"/>
          </a:xfrm>
          <a:custGeom>
            <a:rect b="b" l="l" r="r" t="t"/>
            <a:pathLst>
              <a:path extrusionOk="0" h="8947033" w="6350000">
                <a:moveTo>
                  <a:pt x="0" y="8493716"/>
                </a:moveTo>
                <a:lnTo>
                  <a:pt x="0" y="453316"/>
                </a:lnTo>
                <a:cubicBezTo>
                  <a:pt x="0" y="202799"/>
                  <a:pt x="215900" y="0"/>
                  <a:pt x="482600" y="0"/>
                </a:cubicBezTo>
                <a:lnTo>
                  <a:pt x="5867400" y="0"/>
                </a:lnTo>
                <a:cubicBezTo>
                  <a:pt x="6134100" y="0"/>
                  <a:pt x="6350000" y="203992"/>
                  <a:pt x="6350000" y="453316"/>
                </a:cubicBezTo>
                <a:lnTo>
                  <a:pt x="6350000" y="8493716"/>
                </a:lnTo>
                <a:cubicBezTo>
                  <a:pt x="6350000" y="8744234"/>
                  <a:pt x="6134100" y="8947033"/>
                  <a:pt x="5867400" y="8947033"/>
                </a:cubicBezTo>
                <a:lnTo>
                  <a:pt x="482600" y="8947033"/>
                </a:lnTo>
                <a:cubicBezTo>
                  <a:pt x="217170" y="8947033"/>
                  <a:pt x="0" y="8744234"/>
                  <a:pt x="0" y="8493716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720" r="-1822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2"/>
          <p:cNvSpPr/>
          <p:nvPr/>
        </p:nvSpPr>
        <p:spPr>
          <a:xfrm>
            <a:off x="7748034" y="9483910"/>
            <a:ext cx="502191" cy="221877"/>
          </a:xfrm>
          <a:custGeom>
            <a:rect b="b" l="l" r="r" t="t"/>
            <a:pathLst>
              <a:path extrusionOk="0" h="221877" w="502191">
                <a:moveTo>
                  <a:pt x="0" y="0"/>
                </a:moveTo>
                <a:lnTo>
                  <a:pt x="502191" y="0"/>
                </a:lnTo>
                <a:lnTo>
                  <a:pt x="502191" y="221877"/>
                </a:lnTo>
                <a:lnTo>
                  <a:pt x="0" y="221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22"/>
          <p:cNvSpPr txBox="1"/>
          <p:nvPr/>
        </p:nvSpPr>
        <p:spPr>
          <a:xfrm>
            <a:off x="8187475" y="162471"/>
            <a:ext cx="70521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000" u="none" cap="none" strike="noStrike">
                <a:solidFill>
                  <a:srgbClr val="053D57"/>
                </a:solidFill>
                <a:latin typeface="Merriweather"/>
                <a:ea typeface="Merriweather"/>
                <a:cs typeface="Merriweather"/>
                <a:sym typeface="Merriweather"/>
              </a:rPr>
              <a:t>Goals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7" name="Google Shape;217;p22"/>
          <p:cNvSpPr txBox="1"/>
          <p:nvPr/>
        </p:nvSpPr>
        <p:spPr>
          <a:xfrm>
            <a:off x="16689179" y="1020221"/>
            <a:ext cx="570121" cy="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53D57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grpSp>
        <p:nvGrpSpPr>
          <p:cNvPr id="218" name="Google Shape;218;p22"/>
          <p:cNvGrpSpPr/>
          <p:nvPr/>
        </p:nvGrpSpPr>
        <p:grpSpPr>
          <a:xfrm>
            <a:off x="7748022" y="9201890"/>
            <a:ext cx="8693025" cy="785909"/>
            <a:chOff x="0" y="0"/>
            <a:chExt cx="11590700" cy="1047879"/>
          </a:xfrm>
        </p:grpSpPr>
        <p:sp>
          <p:nvSpPr>
            <p:cNvPr id="219" name="Google Shape;219;p22"/>
            <p:cNvSpPr/>
            <p:nvPr/>
          </p:nvSpPr>
          <p:spPr>
            <a:xfrm>
              <a:off x="0" y="0"/>
              <a:ext cx="10820400" cy="12700"/>
            </a:xfrm>
            <a:prstGeom prst="rect">
              <a:avLst/>
            </a:prstGeom>
            <a:solidFill>
              <a:srgbClr val="053D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2"/>
            <p:cNvSpPr txBox="1"/>
            <p:nvPr/>
          </p:nvSpPr>
          <p:spPr>
            <a:xfrm>
              <a:off x="770300" y="370479"/>
              <a:ext cx="108204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53D57"/>
                  </a:solidFill>
                  <a:latin typeface="Assistant"/>
                  <a:ea typeface="Assistant"/>
                  <a:cs typeface="Assistant"/>
                  <a:sym typeface="Assistant"/>
                </a:rPr>
                <a:t>DBCC | Granberg Lodge Recovery Plan</a:t>
              </a:r>
              <a:endParaRPr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500" u="none" cap="none" strike="noStrike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endParaRPr>
            </a:p>
          </p:txBody>
        </p:sp>
      </p:grpSp>
      <p:sp>
        <p:nvSpPr>
          <p:cNvPr id="221" name="Google Shape;221;p22"/>
          <p:cNvSpPr txBox="1"/>
          <p:nvPr/>
        </p:nvSpPr>
        <p:spPr>
          <a:xfrm>
            <a:off x="7581325" y="1240075"/>
            <a:ext cx="10214400" cy="76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4789" lvl="1" marL="474978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1999"/>
              <a:buFont typeface="Arial"/>
              <a:buChar char="•"/>
            </a:pPr>
            <a:r>
              <a:rPr lang="en-US" sz="19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Total Goal: $400,000</a:t>
            </a:r>
            <a:endParaRPr sz="19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536" lvl="2" marL="137160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1999"/>
              <a:buFont typeface="Arial"/>
              <a:buChar char="■"/>
            </a:pPr>
            <a:r>
              <a:rPr lang="en-US" sz="19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$300,000 by January 2026</a:t>
            </a:r>
            <a:endParaRPr sz="19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536" lvl="2" marL="137160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1999"/>
              <a:buFont typeface="Arial"/>
              <a:buChar char="■"/>
            </a:pPr>
            <a:r>
              <a:rPr lang="en-US" sz="19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$400,000 by March 2026</a:t>
            </a:r>
            <a:endParaRPr sz="19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536" lvl="3" marL="182880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1999"/>
              <a:buFont typeface="Arial"/>
              <a:buChar char="●"/>
            </a:pPr>
            <a:r>
              <a:rPr b="1" lang="en-US" sz="19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Partner Churches</a:t>
            </a:r>
            <a:r>
              <a:rPr lang="en-US" sz="19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 – $150,000</a:t>
            </a:r>
            <a:endParaRPr sz="19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536" lvl="4" marL="228600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1999"/>
              <a:buFont typeface="Arial"/>
              <a:buChar char="○"/>
            </a:pPr>
            <a:r>
              <a:rPr lang="en-US" sz="19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Five or more churches pledging or raising $30,000 each</a:t>
            </a:r>
            <a:endParaRPr sz="19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536" lvl="5" marL="274320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1999"/>
              <a:buFont typeface="Arial"/>
              <a:buChar char="■"/>
            </a:pPr>
            <a:r>
              <a:rPr lang="en-US" sz="19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→ $150,000 toward the foundation of the project</a:t>
            </a:r>
            <a:endParaRPr sz="19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536" lvl="3" marL="182880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1999"/>
              <a:buFont typeface="Arial"/>
              <a:buChar char="●"/>
            </a:pPr>
            <a:r>
              <a:rPr b="1" lang="en-US" sz="19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Individual Donors</a:t>
            </a:r>
            <a:r>
              <a:rPr lang="en-US" sz="19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 – $200,000</a:t>
            </a:r>
            <a:endParaRPr sz="19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536" lvl="4" marL="228600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1999"/>
              <a:buFont typeface="Arial"/>
              <a:buChar char="○"/>
            </a:pPr>
            <a:r>
              <a:rPr lang="en-US" sz="19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20–30 high-capacity donors giving through pledges and events</a:t>
            </a:r>
            <a:endParaRPr sz="19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536" lvl="5" marL="274320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1999"/>
              <a:buFont typeface="Arial"/>
              <a:buChar char="■"/>
            </a:pPr>
            <a:r>
              <a:rPr lang="en-US" sz="19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→ Includes the 2025 Donor Gala and personal appeals</a:t>
            </a:r>
            <a:endParaRPr sz="19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536" lvl="3" marL="182880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1999"/>
              <a:buFont typeface="Arial"/>
              <a:buChar char="●"/>
            </a:pPr>
            <a:r>
              <a:rPr b="1" lang="en-US" sz="19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Local Businesses</a:t>
            </a:r>
            <a:r>
              <a:rPr lang="en-US" sz="19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 – $50,000</a:t>
            </a:r>
            <a:endParaRPr sz="17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536" lvl="4" marL="228600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1999"/>
              <a:buFont typeface="Arial"/>
              <a:buChar char="○"/>
            </a:pPr>
            <a:r>
              <a:rPr lang="en-US" sz="19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Sponsorship tiers ranging from $500–$5,000</a:t>
            </a:r>
            <a:endParaRPr sz="19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536" lvl="5" marL="274320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1999"/>
              <a:buFont typeface="Arial"/>
              <a:buChar char="■"/>
            </a:pPr>
            <a:r>
              <a:rPr lang="en-US" sz="19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→ Cash, materials, and in-kind support from the local community</a:t>
            </a:r>
            <a:endParaRPr sz="19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9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Together we will reach $400,000 — restoring the Lodge for meals, fellowship, and worship once again.</a:t>
            </a:r>
            <a:endParaRPr i="1" sz="19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“Each of you should use whatever gift you have received to serve others.”</a:t>
            </a:r>
            <a:endParaRPr sz="19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182880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— 1 Peter 4:10</a:t>
            </a:r>
            <a:endParaRPr b="0" i="0" sz="2000" u="none" cap="none" strike="noStrike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F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3"/>
          <p:cNvSpPr txBox="1"/>
          <p:nvPr/>
        </p:nvSpPr>
        <p:spPr>
          <a:xfrm>
            <a:off x="1209675" y="1167921"/>
            <a:ext cx="81153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000" u="none" cap="none" strike="noStrike">
                <a:solidFill>
                  <a:srgbClr val="053D57"/>
                </a:solidFill>
                <a:latin typeface="Merriweather"/>
                <a:ea typeface="Merriweather"/>
                <a:cs typeface="Merriweather"/>
                <a:sym typeface="Merriweather"/>
              </a:rPr>
              <a:t>Call to Action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7" name="Google Shape;227;p23"/>
          <p:cNvSpPr/>
          <p:nvPr/>
        </p:nvSpPr>
        <p:spPr>
          <a:xfrm>
            <a:off x="361634" y="8950910"/>
            <a:ext cx="502191" cy="221877"/>
          </a:xfrm>
          <a:custGeom>
            <a:rect b="b" l="l" r="r" t="t"/>
            <a:pathLst>
              <a:path extrusionOk="0" h="221877" w="502191">
                <a:moveTo>
                  <a:pt x="0" y="0"/>
                </a:moveTo>
                <a:lnTo>
                  <a:pt x="502191" y="0"/>
                </a:lnTo>
                <a:lnTo>
                  <a:pt x="502191" y="221877"/>
                </a:lnTo>
                <a:lnTo>
                  <a:pt x="0" y="221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p23"/>
          <p:cNvSpPr txBox="1"/>
          <p:nvPr/>
        </p:nvSpPr>
        <p:spPr>
          <a:xfrm>
            <a:off x="16689179" y="1020221"/>
            <a:ext cx="570121" cy="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53D57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/>
          </a:p>
        </p:txBody>
      </p:sp>
      <p:sp>
        <p:nvSpPr>
          <p:cNvPr id="229" name="Google Shape;229;p23"/>
          <p:cNvSpPr/>
          <p:nvPr/>
        </p:nvSpPr>
        <p:spPr>
          <a:xfrm>
            <a:off x="10458542" y="1020221"/>
            <a:ext cx="5478070" cy="8217104"/>
          </a:xfrm>
          <a:custGeom>
            <a:rect b="b" l="l" r="r" t="t"/>
            <a:pathLst>
              <a:path extrusionOk="0" h="9525000" w="635000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215900" y="0"/>
                  <a:pt x="482600" y="0"/>
                </a:cubicBezTo>
                <a:lnTo>
                  <a:pt x="5867400" y="0"/>
                </a:lnTo>
                <a:cubicBezTo>
                  <a:pt x="6134100" y="0"/>
                  <a:pt x="6350000" y="217170"/>
                  <a:pt x="6350000" y="482600"/>
                </a:cubicBezTo>
                <a:lnTo>
                  <a:pt x="6350000" y="9042400"/>
                </a:lnTo>
                <a:cubicBezTo>
                  <a:pt x="6350000" y="9309100"/>
                  <a:pt x="6134100" y="9525000"/>
                  <a:pt x="5867400" y="9525000"/>
                </a:cubicBezTo>
                <a:lnTo>
                  <a:pt x="482600" y="9525000"/>
                </a:lnTo>
                <a:cubicBezTo>
                  <a:pt x="217170" y="9525000"/>
                  <a:pt x="0" y="9309100"/>
                  <a:pt x="0" y="904240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0000" r="-5000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0" name="Google Shape;230;p23"/>
          <p:cNvGrpSpPr/>
          <p:nvPr/>
        </p:nvGrpSpPr>
        <p:grpSpPr>
          <a:xfrm>
            <a:off x="997475" y="8648018"/>
            <a:ext cx="8115300" cy="827660"/>
            <a:chOff x="0" y="0"/>
            <a:chExt cx="10820400" cy="1103546"/>
          </a:xfrm>
        </p:grpSpPr>
        <p:sp>
          <p:nvSpPr>
            <p:cNvPr id="231" name="Google Shape;231;p23"/>
            <p:cNvSpPr/>
            <p:nvPr/>
          </p:nvSpPr>
          <p:spPr>
            <a:xfrm>
              <a:off x="0" y="0"/>
              <a:ext cx="10820400" cy="12700"/>
            </a:xfrm>
            <a:prstGeom prst="rect">
              <a:avLst/>
            </a:prstGeom>
            <a:solidFill>
              <a:srgbClr val="053D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3"/>
            <p:cNvSpPr txBox="1"/>
            <p:nvPr/>
          </p:nvSpPr>
          <p:spPr>
            <a:xfrm>
              <a:off x="0" y="426146"/>
              <a:ext cx="108204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53D57"/>
                  </a:solidFill>
                  <a:latin typeface="Assistant"/>
                  <a:ea typeface="Assistant"/>
                  <a:cs typeface="Assistant"/>
                  <a:sym typeface="Assistant"/>
                </a:rPr>
                <a:t>DBCC | Granberg Lodge Recovery Plan</a:t>
              </a:r>
              <a:endParaRPr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500" u="none" cap="none" strike="noStrike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endParaRPr>
            </a:p>
          </p:txBody>
        </p:sp>
      </p:grpSp>
      <p:sp>
        <p:nvSpPr>
          <p:cNvPr id="233" name="Google Shape;233;p23"/>
          <p:cNvSpPr txBox="1"/>
          <p:nvPr/>
        </p:nvSpPr>
        <p:spPr>
          <a:xfrm>
            <a:off x="1209675" y="2425315"/>
            <a:ext cx="8680200" cy="59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89" lvl="1" marL="474978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2199"/>
              <a:buFont typeface="Arial"/>
              <a:buChar char="•"/>
            </a:pPr>
            <a:r>
              <a:rPr lang="en-US" sz="21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How churches can help:</a:t>
            </a:r>
            <a:endParaRPr sz="21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68236" lvl="2" marL="137160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2199"/>
              <a:buFont typeface="Arial"/>
              <a:buChar char="⚬"/>
            </a:pPr>
            <a:r>
              <a:rPr lang="en-US" sz="21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Host a Delano Bay Sunday or special offering service</a:t>
            </a:r>
            <a:endParaRPr sz="21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68236" lvl="2" marL="137160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2199"/>
              <a:buFont typeface="Arial"/>
              <a:buChar char="⚬"/>
            </a:pPr>
            <a:r>
              <a:rPr lang="en-US" sz="21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Join a Sponsorship Tier (Gold: $10,000 – name a lodge room)</a:t>
            </a:r>
            <a:endParaRPr sz="21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68236" lvl="2" marL="137160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2199"/>
              <a:buFont typeface="Arial"/>
              <a:buChar char="⚬"/>
            </a:pPr>
            <a:r>
              <a:rPr lang="en-US" sz="21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Attend or host Fall 2025 Regional Gathering</a:t>
            </a:r>
            <a:endParaRPr sz="21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68236" lvl="2" marL="137160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2199"/>
              <a:buFont typeface="Arial"/>
              <a:buChar char="⚬"/>
            </a:pPr>
            <a:r>
              <a:rPr lang="en-US" sz="21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Encourage congregants to pledge or give online</a:t>
            </a:r>
            <a:endParaRPr sz="21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68236" lvl="2" marL="137160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2199"/>
              <a:buFont typeface="Arial"/>
              <a:buChar char="⚬"/>
            </a:pPr>
            <a:r>
              <a:rPr b="0" i="0" lang="en-US" sz="2199" u="none" cap="none" strike="noStrike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Pray for wisdom and provision.</a:t>
            </a:r>
            <a:endParaRPr/>
          </a:p>
          <a:p>
            <a:pPr indent="-368236" lvl="2" marL="137160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2199"/>
              <a:buFont typeface="Arial"/>
              <a:buChar char="⚬"/>
            </a:pPr>
            <a:r>
              <a:rPr b="0" i="0" lang="en-US" sz="2199" u="none" cap="none" strike="noStrike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Give generously — as individuals and congregations.</a:t>
            </a:r>
            <a:endParaRPr/>
          </a:p>
          <a:p>
            <a:pPr indent="-368236" lvl="2" marL="137160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2199"/>
              <a:buFont typeface="Arial"/>
              <a:buChar char="⚬"/>
            </a:pPr>
            <a:r>
              <a:rPr b="0" i="0" lang="en-US" sz="2199" u="none" cap="none" strike="noStrike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Share updates with your members.</a:t>
            </a:r>
            <a:endParaRPr/>
          </a:p>
          <a:p>
            <a:pPr indent="0" lvl="0" marL="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99" u="none" cap="none" strike="noStrike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““Each of you should use whatever gift you have received to serve others, as faithful stewards of God’s grace.” – 1 Peter 4:10</a:t>
            </a:r>
            <a:endParaRPr/>
          </a:p>
          <a:p>
            <a:pPr indent="0" lvl="0" marL="0" marR="0" rtl="0" algn="l">
              <a:lnSpc>
                <a:spcPct val="14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573C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"/>
          <p:cNvSpPr/>
          <p:nvPr/>
        </p:nvSpPr>
        <p:spPr>
          <a:xfrm>
            <a:off x="1038758" y="2165806"/>
            <a:ext cx="2769963" cy="1558260"/>
          </a:xfrm>
          <a:custGeom>
            <a:rect b="b" l="l" r="r" t="t"/>
            <a:pathLst>
              <a:path extrusionOk="0" h="6350000" w="11287760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0" y="0"/>
                  <a:pt x="11287760" y="234950"/>
                  <a:pt x="11287760" y="525780"/>
                </a:cubicBezTo>
                <a:lnTo>
                  <a:pt x="11287760" y="5822950"/>
                </a:lnTo>
                <a:cubicBezTo>
                  <a:pt x="11287760" y="6113780"/>
                  <a:pt x="11052810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40383" l="0" r="0" t="-26789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4"/>
          <p:cNvSpPr/>
          <p:nvPr/>
        </p:nvSpPr>
        <p:spPr>
          <a:xfrm>
            <a:off x="4260814" y="2165806"/>
            <a:ext cx="2765501" cy="1555750"/>
          </a:xfrm>
          <a:custGeom>
            <a:rect b="b" l="l" r="r" t="t"/>
            <a:pathLst>
              <a:path extrusionOk="0" h="6350000" w="11287760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0" y="0"/>
                  <a:pt x="11287760" y="234950"/>
                  <a:pt x="11287760" y="525780"/>
                </a:cubicBezTo>
                <a:lnTo>
                  <a:pt x="11287760" y="5822950"/>
                </a:lnTo>
                <a:cubicBezTo>
                  <a:pt x="11287760" y="6113780"/>
                  <a:pt x="11052810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93043" l="0" r="0" t="-7411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4"/>
          <p:cNvSpPr/>
          <p:nvPr/>
        </p:nvSpPr>
        <p:spPr>
          <a:xfrm>
            <a:off x="7407078" y="2156993"/>
            <a:ext cx="2793721" cy="1571625"/>
          </a:xfrm>
          <a:custGeom>
            <a:rect b="b" l="l" r="r" t="t"/>
            <a:pathLst>
              <a:path extrusionOk="0" h="6350000" w="11287760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0" y="0"/>
                  <a:pt x="11287760" y="234950"/>
                  <a:pt x="11287760" y="525780"/>
                </a:cubicBezTo>
                <a:lnTo>
                  <a:pt x="11287760" y="5822950"/>
                </a:lnTo>
                <a:cubicBezTo>
                  <a:pt x="11287760" y="6113780"/>
                  <a:pt x="11052810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04678" l="0" r="0" t="-62487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4"/>
          <p:cNvSpPr/>
          <p:nvPr/>
        </p:nvSpPr>
        <p:spPr>
          <a:xfrm>
            <a:off x="10581551" y="2163681"/>
            <a:ext cx="2765501" cy="1555750"/>
          </a:xfrm>
          <a:custGeom>
            <a:rect b="b" l="l" r="r" t="t"/>
            <a:pathLst>
              <a:path extrusionOk="0" h="6350000" w="11287760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0" y="0"/>
                  <a:pt x="11287760" y="234950"/>
                  <a:pt x="11287760" y="525780"/>
                </a:cubicBezTo>
                <a:lnTo>
                  <a:pt x="11287760" y="5822950"/>
                </a:lnTo>
                <a:cubicBezTo>
                  <a:pt x="11287760" y="6113780"/>
                  <a:pt x="11052810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21442" l="0" r="0" t="-45716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2" name="Google Shape;242;p24"/>
          <p:cNvGrpSpPr/>
          <p:nvPr/>
        </p:nvGrpSpPr>
        <p:grpSpPr>
          <a:xfrm>
            <a:off x="1028700" y="8251685"/>
            <a:ext cx="9467803" cy="1365299"/>
            <a:chOff x="0" y="0"/>
            <a:chExt cx="12623737" cy="1820398"/>
          </a:xfrm>
        </p:grpSpPr>
        <p:sp>
          <p:nvSpPr>
            <p:cNvPr id="243" name="Google Shape;243;p24"/>
            <p:cNvSpPr txBox="1"/>
            <p:nvPr/>
          </p:nvSpPr>
          <p:spPr>
            <a:xfrm>
              <a:off x="0" y="0"/>
              <a:ext cx="126237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5375" u="none" cap="none" strike="noStrike">
                  <a:solidFill>
                    <a:srgbClr val="FBFDFF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The DBCC Caretakers</a:t>
              </a:r>
              <a:endParaRPr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44" name="Google Shape;244;p24"/>
            <p:cNvSpPr txBox="1"/>
            <p:nvPr/>
          </p:nvSpPr>
          <p:spPr>
            <a:xfrm>
              <a:off x="0" y="1401035"/>
              <a:ext cx="12623737" cy="4193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73" u="none" cap="none" strike="noStrike">
                  <a:solidFill>
                    <a:srgbClr val="97BCC7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KEEPING OUR CAMP RUNNING</a:t>
              </a:r>
              <a:endParaRPr/>
            </a:p>
          </p:txBody>
        </p:sp>
      </p:grpSp>
      <p:sp>
        <p:nvSpPr>
          <p:cNvPr id="245" name="Google Shape;245;p24"/>
          <p:cNvSpPr/>
          <p:nvPr/>
        </p:nvSpPr>
        <p:spPr>
          <a:xfrm>
            <a:off x="13727802" y="2165806"/>
            <a:ext cx="2765501" cy="1555750"/>
          </a:xfrm>
          <a:custGeom>
            <a:rect b="b" l="l" r="r" t="t"/>
            <a:pathLst>
              <a:path extrusionOk="0" h="6350000" w="11287760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0" y="0"/>
                  <a:pt x="11287760" y="234950"/>
                  <a:pt x="11287760" y="525780"/>
                </a:cubicBezTo>
                <a:lnTo>
                  <a:pt x="11287760" y="5822950"/>
                </a:lnTo>
                <a:cubicBezTo>
                  <a:pt x="11287760" y="6113780"/>
                  <a:pt x="11052810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16713" l="0" r="0" t="-50451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4"/>
          <p:cNvSpPr/>
          <p:nvPr/>
        </p:nvSpPr>
        <p:spPr>
          <a:xfrm>
            <a:off x="1028700" y="5105951"/>
            <a:ext cx="2769963" cy="1558260"/>
          </a:xfrm>
          <a:custGeom>
            <a:rect b="b" l="l" r="r" t="t"/>
            <a:pathLst>
              <a:path extrusionOk="0" h="6350000" w="11287760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0" y="0"/>
                  <a:pt x="11287760" y="234950"/>
                  <a:pt x="11287760" y="525780"/>
                </a:cubicBezTo>
                <a:lnTo>
                  <a:pt x="11287760" y="5822950"/>
                </a:lnTo>
                <a:cubicBezTo>
                  <a:pt x="11287760" y="6113780"/>
                  <a:pt x="11052810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16713" l="0" r="0" t="-50451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4"/>
          <p:cNvSpPr/>
          <p:nvPr/>
        </p:nvSpPr>
        <p:spPr>
          <a:xfrm>
            <a:off x="4220539" y="5106851"/>
            <a:ext cx="2765501" cy="1555750"/>
          </a:xfrm>
          <a:custGeom>
            <a:rect b="b" l="l" r="r" t="t"/>
            <a:pathLst>
              <a:path extrusionOk="0" h="6350000" w="11287760">
                <a:moveTo>
                  <a:pt x="0" y="5824220"/>
                </a:moveTo>
                <a:lnTo>
                  <a:pt x="0" y="525780"/>
                </a:lnTo>
                <a:cubicBezTo>
                  <a:pt x="0" y="234950"/>
                  <a:pt x="234950" y="0"/>
                  <a:pt x="525780" y="0"/>
                </a:cubicBezTo>
                <a:lnTo>
                  <a:pt x="10761980" y="0"/>
                </a:lnTo>
                <a:cubicBezTo>
                  <a:pt x="11052810" y="0"/>
                  <a:pt x="11287760" y="234950"/>
                  <a:pt x="11287760" y="525780"/>
                </a:cubicBezTo>
                <a:lnTo>
                  <a:pt x="11287760" y="5822950"/>
                </a:lnTo>
                <a:cubicBezTo>
                  <a:pt x="11287760" y="6113780"/>
                  <a:pt x="11052810" y="6348730"/>
                  <a:pt x="10761980" y="6348730"/>
                </a:cubicBezTo>
                <a:lnTo>
                  <a:pt x="525780" y="6348730"/>
                </a:lnTo>
                <a:cubicBezTo>
                  <a:pt x="236220" y="6350000"/>
                  <a:pt x="0" y="6115050"/>
                  <a:pt x="0" y="5824220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04170" l="0" r="0" t="-33173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4"/>
          <p:cNvSpPr/>
          <p:nvPr/>
        </p:nvSpPr>
        <p:spPr>
          <a:xfrm>
            <a:off x="8300025" y="8251673"/>
            <a:ext cx="1747521" cy="1587092"/>
          </a:xfrm>
          <a:custGeom>
            <a:rect b="b" l="l" r="r" t="t"/>
            <a:pathLst>
              <a:path extrusionOk="0" h="12447781" w="13706050">
                <a:moveTo>
                  <a:pt x="0" y="11417104"/>
                </a:moveTo>
                <a:lnTo>
                  <a:pt x="0" y="1030676"/>
                </a:lnTo>
                <a:cubicBezTo>
                  <a:pt x="0" y="460568"/>
                  <a:pt x="285286" y="0"/>
                  <a:pt x="638423" y="0"/>
                </a:cubicBezTo>
                <a:lnTo>
                  <a:pt x="13067627" y="0"/>
                </a:lnTo>
                <a:cubicBezTo>
                  <a:pt x="13420764" y="0"/>
                  <a:pt x="13706050" y="460568"/>
                  <a:pt x="13706050" y="1030676"/>
                </a:cubicBezTo>
                <a:lnTo>
                  <a:pt x="13706050" y="11414615"/>
                </a:lnTo>
                <a:cubicBezTo>
                  <a:pt x="13706050" y="11984723"/>
                  <a:pt x="13420764" y="12445292"/>
                  <a:pt x="13067627" y="12445292"/>
                </a:cubicBezTo>
                <a:lnTo>
                  <a:pt x="638423" y="12445292"/>
                </a:lnTo>
                <a:cubicBezTo>
                  <a:pt x="286828" y="12447781"/>
                  <a:pt x="0" y="11987212"/>
                  <a:pt x="0" y="11417104"/>
                </a:cubicBez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136704" l="0" r="0" t="-1839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9" name="Google Shape;249;p24"/>
          <p:cNvGrpSpPr/>
          <p:nvPr/>
        </p:nvGrpSpPr>
        <p:grpSpPr>
          <a:xfrm>
            <a:off x="1019800" y="4052841"/>
            <a:ext cx="3027278" cy="728224"/>
            <a:chOff x="-11867" y="0"/>
            <a:chExt cx="4036371" cy="970965"/>
          </a:xfrm>
        </p:grpSpPr>
        <p:sp>
          <p:nvSpPr>
            <p:cNvPr id="250" name="Google Shape;250;p24"/>
            <p:cNvSpPr txBox="1"/>
            <p:nvPr/>
          </p:nvSpPr>
          <p:spPr>
            <a:xfrm>
              <a:off x="0" y="0"/>
              <a:ext cx="4024504" cy="5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97BCC7"/>
                  </a:solidFill>
                  <a:latin typeface="Assistant"/>
                  <a:ea typeface="Assistant"/>
                  <a:cs typeface="Assistant"/>
                  <a:sym typeface="Assistant"/>
                </a:rPr>
                <a:t>Thomas Morse</a:t>
              </a:r>
              <a:endParaRPr/>
            </a:p>
          </p:txBody>
        </p:sp>
        <p:sp>
          <p:nvSpPr>
            <p:cNvPr id="251" name="Google Shape;251;p24"/>
            <p:cNvSpPr txBox="1"/>
            <p:nvPr/>
          </p:nvSpPr>
          <p:spPr>
            <a:xfrm>
              <a:off x="-11867" y="519465"/>
              <a:ext cx="40245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Chairman - Springbrook</a:t>
              </a:r>
              <a:endParaRPr/>
            </a:p>
          </p:txBody>
        </p:sp>
      </p:grpSp>
      <p:sp>
        <p:nvSpPr>
          <p:cNvPr id="252" name="Google Shape;252;p24"/>
          <p:cNvSpPr txBox="1"/>
          <p:nvPr/>
        </p:nvSpPr>
        <p:spPr>
          <a:xfrm>
            <a:off x="16746013" y="1020221"/>
            <a:ext cx="513287" cy="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BFDFF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/>
          </a:p>
        </p:txBody>
      </p:sp>
      <p:grpSp>
        <p:nvGrpSpPr>
          <p:cNvPr id="253" name="Google Shape;253;p24"/>
          <p:cNvGrpSpPr/>
          <p:nvPr/>
        </p:nvGrpSpPr>
        <p:grpSpPr>
          <a:xfrm>
            <a:off x="1028700" y="652022"/>
            <a:ext cx="9467788" cy="1332339"/>
            <a:chOff x="0" y="0"/>
            <a:chExt cx="12623717" cy="1776452"/>
          </a:xfrm>
        </p:grpSpPr>
        <p:sp>
          <p:nvSpPr>
            <p:cNvPr id="254" name="Google Shape;254;p24"/>
            <p:cNvSpPr txBox="1"/>
            <p:nvPr/>
          </p:nvSpPr>
          <p:spPr>
            <a:xfrm>
              <a:off x="0" y="0"/>
              <a:ext cx="12623700" cy="110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5375" u="none" cap="none" strike="noStrike">
                  <a:solidFill>
                    <a:srgbClr val="FBFDFF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The DBCC Board</a:t>
              </a:r>
              <a:endParaRPr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255" name="Google Shape;255;p24"/>
            <p:cNvSpPr txBox="1"/>
            <p:nvPr/>
          </p:nvSpPr>
          <p:spPr>
            <a:xfrm>
              <a:off x="17" y="1351052"/>
              <a:ext cx="12623700" cy="42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73" u="none" cap="none" strike="noStrike">
                  <a:solidFill>
                    <a:srgbClr val="97BCC7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MAKING OUR FUNDRAISERS POSSIBLE</a:t>
              </a:r>
              <a:endParaRPr/>
            </a:p>
          </p:txBody>
        </p:sp>
      </p:grpSp>
      <p:grpSp>
        <p:nvGrpSpPr>
          <p:cNvPr id="256" name="Google Shape;256;p24"/>
          <p:cNvGrpSpPr/>
          <p:nvPr/>
        </p:nvGrpSpPr>
        <p:grpSpPr>
          <a:xfrm>
            <a:off x="4220539" y="4062341"/>
            <a:ext cx="3381300" cy="745674"/>
            <a:chOff x="0" y="0"/>
            <a:chExt cx="4508400" cy="994232"/>
          </a:xfrm>
        </p:grpSpPr>
        <p:sp>
          <p:nvSpPr>
            <p:cNvPr id="257" name="Google Shape;257;p24"/>
            <p:cNvSpPr txBox="1"/>
            <p:nvPr/>
          </p:nvSpPr>
          <p:spPr>
            <a:xfrm>
              <a:off x="0" y="0"/>
              <a:ext cx="45084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97BCC7"/>
                  </a:solidFill>
                  <a:latin typeface="Assistant"/>
                  <a:ea typeface="Assistant"/>
                  <a:cs typeface="Assistant"/>
                  <a:sym typeface="Assistant"/>
                </a:rPr>
                <a:t>Cindy Oden</a:t>
              </a:r>
              <a:endParaRPr/>
            </a:p>
          </p:txBody>
        </p:sp>
        <p:sp>
          <p:nvSpPr>
            <p:cNvPr id="258" name="Google Shape;258;p24"/>
            <p:cNvSpPr txBox="1"/>
            <p:nvPr/>
          </p:nvSpPr>
          <p:spPr>
            <a:xfrm>
              <a:off x="0" y="542732"/>
              <a:ext cx="45084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Vice Chairman - Puyallup</a:t>
              </a:r>
              <a:endParaRPr/>
            </a:p>
          </p:txBody>
        </p:sp>
      </p:grpSp>
      <p:grpSp>
        <p:nvGrpSpPr>
          <p:cNvPr id="259" name="Google Shape;259;p24"/>
          <p:cNvGrpSpPr/>
          <p:nvPr/>
        </p:nvGrpSpPr>
        <p:grpSpPr>
          <a:xfrm>
            <a:off x="7501016" y="4037416"/>
            <a:ext cx="2428437" cy="770599"/>
            <a:chOff x="-365850" y="-20567"/>
            <a:chExt cx="3237917" cy="1027465"/>
          </a:xfrm>
        </p:grpSpPr>
        <p:sp>
          <p:nvSpPr>
            <p:cNvPr id="260" name="Google Shape;260;p24"/>
            <p:cNvSpPr txBox="1"/>
            <p:nvPr/>
          </p:nvSpPr>
          <p:spPr>
            <a:xfrm>
              <a:off x="-365833" y="-20567"/>
              <a:ext cx="32379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97BCC7"/>
                  </a:solidFill>
                  <a:latin typeface="Assistant"/>
                  <a:ea typeface="Assistant"/>
                  <a:cs typeface="Assistant"/>
                  <a:sym typeface="Assistant"/>
                </a:rPr>
                <a:t>Don Mellor</a:t>
              </a:r>
              <a:endParaRPr/>
            </a:p>
          </p:txBody>
        </p:sp>
        <p:sp>
          <p:nvSpPr>
            <p:cNvPr id="261" name="Google Shape;261;p24"/>
            <p:cNvSpPr txBox="1"/>
            <p:nvPr/>
          </p:nvSpPr>
          <p:spPr>
            <a:xfrm>
              <a:off x="-365850" y="555399"/>
              <a:ext cx="32379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Treasurer- Lakeview</a:t>
              </a:r>
              <a:endParaRPr/>
            </a:p>
          </p:txBody>
        </p:sp>
      </p:grpSp>
      <p:grpSp>
        <p:nvGrpSpPr>
          <p:cNvPr id="262" name="Google Shape;262;p24"/>
          <p:cNvGrpSpPr/>
          <p:nvPr/>
        </p:nvGrpSpPr>
        <p:grpSpPr>
          <a:xfrm>
            <a:off x="10675721" y="4062341"/>
            <a:ext cx="2428425" cy="723374"/>
            <a:chOff x="-666233" y="12667"/>
            <a:chExt cx="3237900" cy="964499"/>
          </a:xfrm>
        </p:grpSpPr>
        <p:sp>
          <p:nvSpPr>
            <p:cNvPr id="263" name="Google Shape;263;p24"/>
            <p:cNvSpPr txBox="1"/>
            <p:nvPr/>
          </p:nvSpPr>
          <p:spPr>
            <a:xfrm>
              <a:off x="-666233" y="12667"/>
              <a:ext cx="32379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97BCC7"/>
                  </a:solidFill>
                  <a:latin typeface="Assistant"/>
                  <a:ea typeface="Assistant"/>
                  <a:cs typeface="Assistant"/>
                  <a:sym typeface="Assistant"/>
                </a:rPr>
                <a:t>Gene McCaul</a:t>
              </a:r>
              <a:endParaRPr/>
            </a:p>
          </p:txBody>
        </p:sp>
        <p:sp>
          <p:nvSpPr>
            <p:cNvPr id="264" name="Google Shape;264;p24"/>
            <p:cNvSpPr txBox="1"/>
            <p:nvPr/>
          </p:nvSpPr>
          <p:spPr>
            <a:xfrm>
              <a:off x="-666233" y="525665"/>
              <a:ext cx="32379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Secretary-Puyallup</a:t>
              </a:r>
              <a:endParaRPr/>
            </a:p>
          </p:txBody>
        </p:sp>
      </p:grpSp>
      <p:grpSp>
        <p:nvGrpSpPr>
          <p:cNvPr id="265" name="Google Shape;265;p24"/>
          <p:cNvGrpSpPr/>
          <p:nvPr/>
        </p:nvGrpSpPr>
        <p:grpSpPr>
          <a:xfrm>
            <a:off x="13727784" y="4052841"/>
            <a:ext cx="2428437" cy="723374"/>
            <a:chOff x="-1128717" y="0"/>
            <a:chExt cx="3237917" cy="964499"/>
          </a:xfrm>
        </p:grpSpPr>
        <p:sp>
          <p:nvSpPr>
            <p:cNvPr id="266" name="Google Shape;266;p24"/>
            <p:cNvSpPr txBox="1"/>
            <p:nvPr/>
          </p:nvSpPr>
          <p:spPr>
            <a:xfrm>
              <a:off x="-1128700" y="0"/>
              <a:ext cx="32379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97BCC7"/>
                  </a:solidFill>
                  <a:latin typeface="Assistant"/>
                  <a:ea typeface="Assistant"/>
                  <a:cs typeface="Assistant"/>
                  <a:sym typeface="Assistant"/>
                </a:rPr>
                <a:t>Paula Davis</a:t>
              </a:r>
              <a:endParaRPr/>
            </a:p>
          </p:txBody>
        </p:sp>
        <p:sp>
          <p:nvSpPr>
            <p:cNvPr id="267" name="Google Shape;267;p24"/>
            <p:cNvSpPr txBox="1"/>
            <p:nvPr/>
          </p:nvSpPr>
          <p:spPr>
            <a:xfrm>
              <a:off x="-1128717" y="512999"/>
              <a:ext cx="32379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Member- Lakeview</a:t>
              </a:r>
              <a:endParaRPr/>
            </a:p>
          </p:txBody>
        </p:sp>
      </p:grpSp>
      <p:grpSp>
        <p:nvGrpSpPr>
          <p:cNvPr id="268" name="Google Shape;268;p24"/>
          <p:cNvGrpSpPr/>
          <p:nvPr/>
        </p:nvGrpSpPr>
        <p:grpSpPr>
          <a:xfrm>
            <a:off x="1060095" y="6989074"/>
            <a:ext cx="2937776" cy="723374"/>
            <a:chOff x="0" y="-25333"/>
            <a:chExt cx="3917033" cy="964499"/>
          </a:xfrm>
        </p:grpSpPr>
        <p:sp>
          <p:nvSpPr>
            <p:cNvPr id="269" name="Google Shape;269;p24"/>
            <p:cNvSpPr txBox="1"/>
            <p:nvPr/>
          </p:nvSpPr>
          <p:spPr>
            <a:xfrm>
              <a:off x="0" y="-25333"/>
              <a:ext cx="38934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97BCC7"/>
                  </a:solidFill>
                  <a:latin typeface="Assistant"/>
                  <a:ea typeface="Assistant"/>
                  <a:cs typeface="Assistant"/>
                  <a:sym typeface="Assistant"/>
                </a:rPr>
                <a:t>Lisa Bratcher</a:t>
              </a:r>
              <a:endParaRPr/>
            </a:p>
          </p:txBody>
        </p:sp>
        <p:sp>
          <p:nvSpPr>
            <p:cNvPr id="270" name="Google Shape;270;p24"/>
            <p:cNvSpPr txBox="1"/>
            <p:nvPr/>
          </p:nvSpPr>
          <p:spPr>
            <a:xfrm>
              <a:off x="23633" y="487665"/>
              <a:ext cx="38934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Member - Port Orchard</a:t>
              </a:r>
              <a:endParaRPr/>
            </a:p>
          </p:txBody>
        </p:sp>
      </p:grpSp>
      <p:grpSp>
        <p:nvGrpSpPr>
          <p:cNvPr id="271" name="Google Shape;271;p24"/>
          <p:cNvGrpSpPr/>
          <p:nvPr/>
        </p:nvGrpSpPr>
        <p:grpSpPr>
          <a:xfrm>
            <a:off x="4216521" y="6961424"/>
            <a:ext cx="3092175" cy="770024"/>
            <a:chOff x="-256450" y="-62200"/>
            <a:chExt cx="4122900" cy="1026699"/>
          </a:xfrm>
        </p:grpSpPr>
        <p:sp>
          <p:nvSpPr>
            <p:cNvPr id="272" name="Google Shape;272;p24"/>
            <p:cNvSpPr txBox="1"/>
            <p:nvPr/>
          </p:nvSpPr>
          <p:spPr>
            <a:xfrm>
              <a:off x="-256450" y="-62200"/>
              <a:ext cx="41229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97BCC7"/>
                  </a:solidFill>
                  <a:latin typeface="Assistant"/>
                  <a:ea typeface="Assistant"/>
                  <a:cs typeface="Assistant"/>
                  <a:sym typeface="Assistant"/>
                </a:rPr>
                <a:t>Mike Anglada</a:t>
              </a:r>
              <a:endParaRPr/>
            </a:p>
          </p:txBody>
        </p:sp>
        <p:sp>
          <p:nvSpPr>
            <p:cNvPr id="273" name="Google Shape;273;p24"/>
            <p:cNvSpPr txBox="1"/>
            <p:nvPr/>
          </p:nvSpPr>
          <p:spPr>
            <a:xfrm>
              <a:off x="-256450" y="512999"/>
              <a:ext cx="41229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Member - Central Kitsap</a:t>
              </a:r>
              <a:endParaRPr/>
            </a:p>
          </p:txBody>
        </p:sp>
      </p:grpSp>
      <p:grpSp>
        <p:nvGrpSpPr>
          <p:cNvPr id="274" name="Google Shape;274;p24"/>
          <p:cNvGrpSpPr/>
          <p:nvPr/>
        </p:nvGrpSpPr>
        <p:grpSpPr>
          <a:xfrm>
            <a:off x="7527347" y="7003649"/>
            <a:ext cx="5097601" cy="723388"/>
            <a:chOff x="-536576" y="-5900"/>
            <a:chExt cx="6796800" cy="964517"/>
          </a:xfrm>
        </p:grpSpPr>
        <p:sp>
          <p:nvSpPr>
            <p:cNvPr id="275" name="Google Shape;275;p24"/>
            <p:cNvSpPr txBox="1"/>
            <p:nvPr/>
          </p:nvSpPr>
          <p:spPr>
            <a:xfrm>
              <a:off x="-536567" y="-5900"/>
              <a:ext cx="39753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97BCC7"/>
                  </a:solidFill>
                  <a:latin typeface="Assistant"/>
                  <a:ea typeface="Assistant"/>
                  <a:cs typeface="Assistant"/>
                  <a:sym typeface="Assistant"/>
                </a:rPr>
                <a:t>Rick Bell</a:t>
              </a:r>
              <a:endParaRPr/>
            </a:p>
          </p:txBody>
        </p:sp>
        <p:sp>
          <p:nvSpPr>
            <p:cNvPr id="276" name="Google Shape;276;p24"/>
            <p:cNvSpPr txBox="1"/>
            <p:nvPr/>
          </p:nvSpPr>
          <p:spPr>
            <a:xfrm>
              <a:off x="-536576" y="507117"/>
              <a:ext cx="67968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Project Manager/</a:t>
              </a:r>
              <a:r>
                <a:rPr b="0" i="0" lang="en-US" sz="2200" u="none" cap="none" strike="noStrike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Member - Port Orchard</a:t>
              </a:r>
              <a:endParaRPr/>
            </a:p>
          </p:txBody>
        </p:sp>
      </p:grpSp>
      <p:grpSp>
        <p:nvGrpSpPr>
          <p:cNvPr id="277" name="Google Shape;277;p24"/>
          <p:cNvGrpSpPr/>
          <p:nvPr/>
        </p:nvGrpSpPr>
        <p:grpSpPr>
          <a:xfrm>
            <a:off x="10203859" y="8938073"/>
            <a:ext cx="3674025" cy="854049"/>
            <a:chOff x="0" y="0"/>
            <a:chExt cx="4898700" cy="1138732"/>
          </a:xfrm>
        </p:grpSpPr>
        <p:sp>
          <p:nvSpPr>
            <p:cNvPr id="278" name="Google Shape;278;p24"/>
            <p:cNvSpPr txBox="1"/>
            <p:nvPr/>
          </p:nvSpPr>
          <p:spPr>
            <a:xfrm>
              <a:off x="0" y="0"/>
              <a:ext cx="48987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500" u="none" cap="none" strike="noStrike">
                  <a:solidFill>
                    <a:srgbClr val="97BCC7"/>
                  </a:solidFill>
                  <a:latin typeface="Assistant"/>
                  <a:ea typeface="Assistant"/>
                  <a:cs typeface="Assistant"/>
                  <a:sym typeface="Assistant"/>
                </a:rPr>
                <a:t>Jess and Theresa Aldred</a:t>
              </a:r>
              <a:endParaRPr/>
            </a:p>
          </p:txBody>
        </p:sp>
        <p:sp>
          <p:nvSpPr>
            <p:cNvPr id="279" name="Google Shape;279;p24"/>
            <p:cNvSpPr txBox="1"/>
            <p:nvPr/>
          </p:nvSpPr>
          <p:spPr>
            <a:xfrm>
              <a:off x="0" y="687232"/>
              <a:ext cx="48987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Central Kitsap</a:t>
              </a:r>
              <a:endParaRPr/>
            </a:p>
          </p:txBody>
        </p:sp>
      </p:grpSp>
      <p:pic>
        <p:nvPicPr>
          <p:cNvPr id="280" name="Google Shape;280;p24" title="Screenshot 2025-10-07 151635.png"/>
          <p:cNvPicPr preferRelativeResize="0"/>
          <p:nvPr/>
        </p:nvPicPr>
        <p:blipFill rotWithShape="1">
          <a:blip r:embed="rId11">
            <a:alphaModFix/>
          </a:blip>
          <a:srcRect b="46454" l="9335" r="28637" t="18755"/>
          <a:stretch/>
        </p:blipFill>
        <p:spPr>
          <a:xfrm>
            <a:off x="7501013" y="5099650"/>
            <a:ext cx="2765499" cy="161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7C7A3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/>
          <p:nvPr/>
        </p:nvSpPr>
        <p:spPr>
          <a:xfrm>
            <a:off x="1028700" y="8648018"/>
            <a:ext cx="8115300" cy="9525"/>
          </a:xfrm>
          <a:prstGeom prst="rect">
            <a:avLst/>
          </a:prstGeom>
          <a:solidFill>
            <a:srgbClr val="053D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6" name="Google Shape;286;p25"/>
          <p:cNvGrpSpPr/>
          <p:nvPr/>
        </p:nvGrpSpPr>
        <p:grpSpPr>
          <a:xfrm>
            <a:off x="1028700" y="8648018"/>
            <a:ext cx="8115300" cy="776810"/>
            <a:chOff x="0" y="0"/>
            <a:chExt cx="10820400" cy="1035746"/>
          </a:xfrm>
        </p:grpSpPr>
        <p:sp>
          <p:nvSpPr>
            <p:cNvPr id="287" name="Google Shape;287;p25"/>
            <p:cNvSpPr/>
            <p:nvPr/>
          </p:nvSpPr>
          <p:spPr>
            <a:xfrm>
              <a:off x="0" y="0"/>
              <a:ext cx="10820400" cy="12700"/>
            </a:xfrm>
            <a:prstGeom prst="rect">
              <a:avLst/>
            </a:prstGeom>
            <a:solidFill>
              <a:srgbClr val="053D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5"/>
            <p:cNvSpPr txBox="1"/>
            <p:nvPr/>
          </p:nvSpPr>
          <p:spPr>
            <a:xfrm>
              <a:off x="0" y="426146"/>
              <a:ext cx="10820400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53D57"/>
                  </a:solidFill>
                  <a:latin typeface="Assistant"/>
                  <a:ea typeface="Assistant"/>
                  <a:cs typeface="Assistant"/>
                  <a:sym typeface="Assistant"/>
                </a:rPr>
                <a:t>DBCC | Granberg Lodge Recovery Plan</a:t>
              </a:r>
              <a:endParaRPr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500" u="none" cap="none" strike="noStrike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endParaRPr>
            </a:p>
          </p:txBody>
        </p:sp>
      </p:grpSp>
      <p:sp>
        <p:nvSpPr>
          <p:cNvPr id="289" name="Google Shape;289;p25"/>
          <p:cNvSpPr/>
          <p:nvPr/>
        </p:nvSpPr>
        <p:spPr>
          <a:xfrm>
            <a:off x="10509826" y="4879279"/>
            <a:ext cx="3381056" cy="3457092"/>
          </a:xfrm>
          <a:custGeom>
            <a:rect b="b" l="l" r="r" t="t"/>
            <a:pathLst>
              <a:path extrusionOk="0" h="3457092" w="3381056">
                <a:moveTo>
                  <a:pt x="0" y="0"/>
                </a:moveTo>
                <a:lnTo>
                  <a:pt x="3381056" y="0"/>
                </a:lnTo>
                <a:lnTo>
                  <a:pt x="3381056" y="3457092"/>
                </a:lnTo>
                <a:lnTo>
                  <a:pt x="0" y="3457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0" name="Google Shape;290;p25"/>
          <p:cNvSpPr txBox="1"/>
          <p:nvPr/>
        </p:nvSpPr>
        <p:spPr>
          <a:xfrm>
            <a:off x="1351991" y="1167921"/>
            <a:ext cx="117105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000" u="none" cap="none" strike="noStrike">
                <a:solidFill>
                  <a:srgbClr val="053D57"/>
                </a:solidFill>
                <a:latin typeface="Merriweather"/>
                <a:ea typeface="Merriweather"/>
                <a:cs typeface="Merriweather"/>
                <a:sym typeface="Merriweather"/>
              </a:rPr>
              <a:t>Contact Us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91" name="Google Shape;291;p25"/>
          <p:cNvSpPr txBox="1"/>
          <p:nvPr/>
        </p:nvSpPr>
        <p:spPr>
          <a:xfrm>
            <a:off x="16689179" y="1020221"/>
            <a:ext cx="570121" cy="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53D57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/>
          </a:p>
        </p:txBody>
      </p:sp>
      <p:grpSp>
        <p:nvGrpSpPr>
          <p:cNvPr id="292" name="Google Shape;292;p25"/>
          <p:cNvGrpSpPr/>
          <p:nvPr/>
        </p:nvGrpSpPr>
        <p:grpSpPr>
          <a:xfrm>
            <a:off x="1351991" y="3132060"/>
            <a:ext cx="8115300" cy="4079945"/>
            <a:chOff x="0" y="0"/>
            <a:chExt cx="10820400" cy="5439926"/>
          </a:xfrm>
        </p:grpSpPr>
        <p:sp>
          <p:nvSpPr>
            <p:cNvPr id="293" name="Google Shape;293;p25"/>
            <p:cNvSpPr txBox="1"/>
            <p:nvPr/>
          </p:nvSpPr>
          <p:spPr>
            <a:xfrm>
              <a:off x="0" y="0"/>
              <a:ext cx="108204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053D57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Address</a:t>
              </a:r>
              <a:endParaRPr/>
            </a:p>
          </p:txBody>
        </p:sp>
        <p:sp>
          <p:nvSpPr>
            <p:cNvPr id="294" name="Google Shape;294;p25"/>
            <p:cNvSpPr txBox="1"/>
            <p:nvPr/>
          </p:nvSpPr>
          <p:spPr>
            <a:xfrm>
              <a:off x="0" y="687232"/>
              <a:ext cx="10820400" cy="51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53D57"/>
                  </a:solidFill>
                  <a:latin typeface="Assistant"/>
                  <a:ea typeface="Assistant"/>
                  <a:cs typeface="Assistant"/>
                  <a:sym typeface="Assistant"/>
                </a:rPr>
                <a:t>810 Stamford Road SW, Lakebay WA 98349</a:t>
              </a:r>
              <a:endParaRPr/>
            </a:p>
          </p:txBody>
        </p:sp>
        <p:sp>
          <p:nvSpPr>
            <p:cNvPr id="295" name="Google Shape;295;p25"/>
            <p:cNvSpPr txBox="1"/>
            <p:nvPr/>
          </p:nvSpPr>
          <p:spPr>
            <a:xfrm>
              <a:off x="0" y="2119547"/>
              <a:ext cx="108204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053D57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Phone</a:t>
              </a:r>
              <a:endParaRPr/>
            </a:p>
          </p:txBody>
        </p:sp>
        <p:sp>
          <p:nvSpPr>
            <p:cNvPr id="296" name="Google Shape;296;p25"/>
            <p:cNvSpPr txBox="1"/>
            <p:nvPr/>
          </p:nvSpPr>
          <p:spPr>
            <a:xfrm>
              <a:off x="0" y="2806779"/>
              <a:ext cx="10820400" cy="51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53D57"/>
                  </a:solidFill>
                  <a:latin typeface="Assistant"/>
                  <a:ea typeface="Assistant"/>
                  <a:cs typeface="Assistant"/>
                  <a:sym typeface="Assistant"/>
                </a:rPr>
                <a:t>(253) 884 - 2966</a:t>
              </a:r>
              <a:endParaRPr/>
            </a:p>
          </p:txBody>
        </p:sp>
        <p:sp>
          <p:nvSpPr>
            <p:cNvPr id="297" name="Google Shape;297;p25"/>
            <p:cNvSpPr txBox="1"/>
            <p:nvPr/>
          </p:nvSpPr>
          <p:spPr>
            <a:xfrm>
              <a:off x="0" y="4239094"/>
              <a:ext cx="108204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053D57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Email</a:t>
              </a:r>
              <a:endParaRPr/>
            </a:p>
          </p:txBody>
        </p:sp>
        <p:sp>
          <p:nvSpPr>
            <p:cNvPr id="298" name="Google Shape;298;p25"/>
            <p:cNvSpPr txBox="1"/>
            <p:nvPr/>
          </p:nvSpPr>
          <p:spPr>
            <a:xfrm>
              <a:off x="0" y="4926326"/>
              <a:ext cx="10820400" cy="51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53D57"/>
                  </a:solidFill>
                  <a:latin typeface="Assistant"/>
                  <a:ea typeface="Assistant"/>
                  <a:cs typeface="Assistant"/>
                  <a:sym typeface="Assistant"/>
                </a:rPr>
                <a:t>info@delanobay.org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573C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2332125" y="9040662"/>
            <a:ext cx="502191" cy="221877"/>
          </a:xfrm>
          <a:custGeom>
            <a:rect b="b" l="l" r="r" t="t"/>
            <a:pathLst>
              <a:path extrusionOk="0" h="221877" w="502191">
                <a:moveTo>
                  <a:pt x="0" y="0"/>
                </a:moveTo>
                <a:lnTo>
                  <a:pt x="502191" y="0"/>
                </a:lnTo>
                <a:lnTo>
                  <a:pt x="502191" y="221877"/>
                </a:lnTo>
                <a:lnTo>
                  <a:pt x="0" y="221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5" name="Google Shape;95;p14"/>
          <p:cNvGrpSpPr/>
          <p:nvPr/>
        </p:nvGrpSpPr>
        <p:grpSpPr>
          <a:xfrm>
            <a:off x="2952434" y="8714330"/>
            <a:ext cx="8115300" cy="548210"/>
            <a:chOff x="0" y="0"/>
            <a:chExt cx="10820400" cy="730946"/>
          </a:xfrm>
        </p:grpSpPr>
        <p:sp>
          <p:nvSpPr>
            <p:cNvPr id="96" name="Google Shape;96;p14"/>
            <p:cNvSpPr/>
            <p:nvPr/>
          </p:nvSpPr>
          <p:spPr>
            <a:xfrm>
              <a:off x="0" y="0"/>
              <a:ext cx="10820400" cy="12700"/>
            </a:xfrm>
            <a:prstGeom prst="rect">
              <a:avLst/>
            </a:prstGeom>
            <a:solidFill>
              <a:srgbClr val="FBF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4"/>
            <p:cNvSpPr txBox="1"/>
            <p:nvPr/>
          </p:nvSpPr>
          <p:spPr>
            <a:xfrm>
              <a:off x="0" y="426146"/>
              <a:ext cx="10820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DBCC | Granberg Lodge Recovery Plan</a:t>
              </a:r>
              <a:endParaRPr/>
            </a:p>
          </p:txBody>
        </p:sp>
      </p:grpSp>
      <p:sp>
        <p:nvSpPr>
          <p:cNvPr id="98" name="Google Shape;98;p14"/>
          <p:cNvSpPr/>
          <p:nvPr/>
        </p:nvSpPr>
        <p:spPr>
          <a:xfrm>
            <a:off x="12724400" y="0"/>
            <a:ext cx="6953250" cy="10287000"/>
          </a:xfrm>
          <a:custGeom>
            <a:rect b="b" l="l" r="r" t="t"/>
            <a:pathLst>
              <a:path extrusionOk="0" h="9525000" w="635000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215900" y="0"/>
                  <a:pt x="482600" y="0"/>
                </a:cubicBezTo>
                <a:lnTo>
                  <a:pt x="5867400" y="0"/>
                </a:lnTo>
                <a:cubicBezTo>
                  <a:pt x="6134100" y="0"/>
                  <a:pt x="6350000" y="217170"/>
                  <a:pt x="6350000" y="482600"/>
                </a:cubicBezTo>
                <a:lnTo>
                  <a:pt x="6350000" y="9042400"/>
                </a:lnTo>
                <a:cubicBezTo>
                  <a:pt x="6350000" y="9309100"/>
                  <a:pt x="6134100" y="9525000"/>
                  <a:pt x="5867400" y="9525000"/>
                </a:cubicBezTo>
                <a:lnTo>
                  <a:pt x="482600" y="9525000"/>
                </a:lnTo>
                <a:cubicBezTo>
                  <a:pt x="217170" y="9525000"/>
                  <a:pt x="0" y="9309100"/>
                  <a:pt x="0" y="904240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10706" r="-110702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" name="Google Shape;99;p14"/>
          <p:cNvGrpSpPr/>
          <p:nvPr/>
        </p:nvGrpSpPr>
        <p:grpSpPr>
          <a:xfrm>
            <a:off x="2952434" y="1336006"/>
            <a:ext cx="8683230" cy="5841249"/>
            <a:chOff x="0" y="-9525"/>
            <a:chExt cx="11577640" cy="7788331"/>
          </a:xfrm>
        </p:grpSpPr>
        <p:sp>
          <p:nvSpPr>
            <p:cNvPr id="100" name="Google Shape;100;p14"/>
            <p:cNvSpPr txBox="1"/>
            <p:nvPr/>
          </p:nvSpPr>
          <p:spPr>
            <a:xfrm>
              <a:off x="0" y="-9525"/>
              <a:ext cx="11577600" cy="14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7000" u="none" cap="none" strike="noStrike">
                  <a:solidFill>
                    <a:srgbClr val="FBFDFF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Today's Discussion</a:t>
              </a:r>
              <a:endParaRPr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01" name="Google Shape;101;p14"/>
            <p:cNvSpPr txBox="1"/>
            <p:nvPr/>
          </p:nvSpPr>
          <p:spPr>
            <a:xfrm>
              <a:off x="0" y="2099307"/>
              <a:ext cx="11577640" cy="5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97BCC7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TOPICS TO BE COVERED</a:t>
              </a:r>
              <a:endParaRPr/>
            </a:p>
          </p:txBody>
        </p:sp>
        <p:sp>
          <p:nvSpPr>
            <p:cNvPr id="102" name="Google Shape;102;p14"/>
            <p:cNvSpPr txBox="1"/>
            <p:nvPr/>
          </p:nvSpPr>
          <p:spPr>
            <a:xfrm>
              <a:off x="0" y="3264106"/>
              <a:ext cx="11577600" cy="451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What Happened</a:t>
              </a:r>
              <a:endParaRPr/>
            </a:p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Why it Happened</a:t>
              </a:r>
              <a:endParaRPr/>
            </a:p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What the Board is Doing to Rectify</a:t>
              </a:r>
              <a:endParaRPr/>
            </a:p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The Two-Phase Restoration Plan</a:t>
              </a:r>
              <a:endParaRPr/>
            </a:p>
            <a:p>
              <a:pPr indent="0" lvl="0" marL="0" marR="0" rtl="0" algn="l">
                <a:lnSpc>
                  <a:spcPct val="15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99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Lessons Learned &amp; Renewed Oversight</a:t>
              </a:r>
              <a:endParaRPr/>
            </a:p>
            <a:p>
              <a:pPr indent="0" lvl="0" marL="0" marR="0" rtl="0" algn="l">
                <a:lnSpc>
                  <a:spcPct val="15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Goals</a:t>
              </a:r>
              <a:endParaRPr/>
            </a:p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Call to Action</a:t>
              </a:r>
              <a:endParaRPr/>
            </a:p>
          </p:txBody>
        </p:sp>
      </p:grpSp>
      <p:sp>
        <p:nvSpPr>
          <p:cNvPr id="103" name="Google Shape;103;p14"/>
          <p:cNvSpPr txBox="1"/>
          <p:nvPr/>
        </p:nvSpPr>
        <p:spPr>
          <a:xfrm>
            <a:off x="1028700" y="1028700"/>
            <a:ext cx="502191" cy="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BFDFF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7C7A3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/>
          <p:nvPr/>
        </p:nvSpPr>
        <p:spPr>
          <a:xfrm>
            <a:off x="830059" y="9036423"/>
            <a:ext cx="502191" cy="221877"/>
          </a:xfrm>
          <a:custGeom>
            <a:rect b="b" l="l" r="r" t="t"/>
            <a:pathLst>
              <a:path extrusionOk="0" h="221877" w="502191">
                <a:moveTo>
                  <a:pt x="0" y="0"/>
                </a:moveTo>
                <a:lnTo>
                  <a:pt x="502191" y="0"/>
                </a:lnTo>
                <a:lnTo>
                  <a:pt x="502191" y="221877"/>
                </a:lnTo>
                <a:lnTo>
                  <a:pt x="0" y="221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" name="Google Shape;109;p15"/>
          <p:cNvSpPr txBox="1"/>
          <p:nvPr/>
        </p:nvSpPr>
        <p:spPr>
          <a:xfrm>
            <a:off x="16689179" y="1020221"/>
            <a:ext cx="570121" cy="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53D57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/>
          </a:p>
        </p:txBody>
      </p:sp>
      <p:grpSp>
        <p:nvGrpSpPr>
          <p:cNvPr id="110" name="Google Shape;110;p15"/>
          <p:cNvGrpSpPr/>
          <p:nvPr/>
        </p:nvGrpSpPr>
        <p:grpSpPr>
          <a:xfrm>
            <a:off x="1409700" y="1177446"/>
            <a:ext cx="11619683" cy="5611880"/>
            <a:chOff x="0" y="0"/>
            <a:chExt cx="15492910" cy="7482506"/>
          </a:xfrm>
        </p:grpSpPr>
        <p:sp>
          <p:nvSpPr>
            <p:cNvPr id="111" name="Google Shape;111;p15"/>
            <p:cNvSpPr txBox="1"/>
            <p:nvPr/>
          </p:nvSpPr>
          <p:spPr>
            <a:xfrm>
              <a:off x="0" y="1500761"/>
              <a:ext cx="15492900" cy="45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7000" u="none" cap="none" strike="noStrike">
                  <a:solidFill>
                    <a:srgbClr val="053D57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Restoring the Heart of Delano Bay Christian Camp</a:t>
              </a:r>
              <a:endParaRPr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12" name="Google Shape;112;p15"/>
            <p:cNvSpPr txBox="1"/>
            <p:nvPr/>
          </p:nvSpPr>
          <p:spPr>
            <a:xfrm>
              <a:off x="0" y="0"/>
              <a:ext cx="15492910" cy="5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053D57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THE GRANBERG LODGE</a:t>
              </a:r>
              <a:endParaRPr/>
            </a:p>
          </p:txBody>
        </p:sp>
        <p:sp>
          <p:nvSpPr>
            <p:cNvPr id="113" name="Google Shape;113;p15"/>
            <p:cNvSpPr txBox="1"/>
            <p:nvPr/>
          </p:nvSpPr>
          <p:spPr>
            <a:xfrm>
              <a:off x="0" y="6488731"/>
              <a:ext cx="15492910" cy="993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99" u="none" cap="none" strike="noStrike">
                  <a:solidFill>
                    <a:srgbClr val="053D57"/>
                  </a:solidFill>
                  <a:latin typeface="Assistant"/>
                  <a:ea typeface="Assistant"/>
                  <a:cs typeface="Assistant"/>
                  <a:sym typeface="Assistant"/>
                </a:rPr>
                <a:t>“Unless the Lord builds the house, the builders labor in vain.” – Psalm 127:1</a:t>
              </a:r>
              <a:endParaRPr/>
            </a:p>
            <a:p>
              <a:pPr indent="0" lvl="0" marL="0" marR="0" rtl="0" algn="l">
                <a:lnSpc>
                  <a:spcPct val="12004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99" u="none" cap="none" strike="noStrike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endParaRPr>
            </a:p>
          </p:txBody>
        </p:sp>
      </p:grpSp>
      <p:grpSp>
        <p:nvGrpSpPr>
          <p:cNvPr id="114" name="Google Shape;114;p15"/>
          <p:cNvGrpSpPr/>
          <p:nvPr/>
        </p:nvGrpSpPr>
        <p:grpSpPr>
          <a:xfrm>
            <a:off x="1409700" y="8710090"/>
            <a:ext cx="8115300" cy="548210"/>
            <a:chOff x="0" y="0"/>
            <a:chExt cx="10820400" cy="730946"/>
          </a:xfrm>
        </p:grpSpPr>
        <p:sp>
          <p:nvSpPr>
            <p:cNvPr id="115" name="Google Shape;115;p15"/>
            <p:cNvSpPr/>
            <p:nvPr/>
          </p:nvSpPr>
          <p:spPr>
            <a:xfrm>
              <a:off x="0" y="0"/>
              <a:ext cx="10820400" cy="12700"/>
            </a:xfrm>
            <a:prstGeom prst="rect">
              <a:avLst/>
            </a:prstGeom>
            <a:solidFill>
              <a:srgbClr val="053D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5"/>
            <p:cNvSpPr txBox="1"/>
            <p:nvPr/>
          </p:nvSpPr>
          <p:spPr>
            <a:xfrm>
              <a:off x="0" y="426146"/>
              <a:ext cx="10820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53D57"/>
                  </a:solidFill>
                  <a:latin typeface="Assistant"/>
                  <a:ea typeface="Assistant"/>
                  <a:cs typeface="Assistant"/>
                  <a:sym typeface="Assistant"/>
                </a:rPr>
                <a:t>DBCC | Granberg Lodge Recovery Plan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F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/>
          <p:nvPr/>
        </p:nvSpPr>
        <p:spPr>
          <a:xfrm>
            <a:off x="12620544" y="1028700"/>
            <a:ext cx="8223250" cy="8224895"/>
          </a:xfrm>
          <a:custGeom>
            <a:rect b="b" l="l" r="r" t="t"/>
            <a:pathLst>
              <a:path extrusionOk="0" h="6351270" w="6350000">
                <a:moveTo>
                  <a:pt x="0" y="5955030"/>
                </a:moveTo>
                <a:lnTo>
                  <a:pt x="0" y="394970"/>
                </a:lnTo>
                <a:cubicBezTo>
                  <a:pt x="0" y="176530"/>
                  <a:pt x="176530" y="0"/>
                  <a:pt x="394970" y="0"/>
                </a:cubicBezTo>
                <a:lnTo>
                  <a:pt x="5956300" y="0"/>
                </a:lnTo>
                <a:cubicBezTo>
                  <a:pt x="6173470" y="0"/>
                  <a:pt x="6350000" y="176530"/>
                  <a:pt x="6350000" y="394970"/>
                </a:cubicBezTo>
                <a:lnTo>
                  <a:pt x="6350000" y="5956300"/>
                </a:lnTo>
                <a:cubicBezTo>
                  <a:pt x="6350000" y="6174740"/>
                  <a:pt x="6173470" y="6351270"/>
                  <a:pt x="5955030" y="6351270"/>
                </a:cubicBezTo>
                <a:lnTo>
                  <a:pt x="394970" y="6351270"/>
                </a:lnTo>
                <a:cubicBezTo>
                  <a:pt x="176530" y="6350000"/>
                  <a:pt x="0" y="6173470"/>
                  <a:pt x="0" y="595503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0301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2" name="Google Shape;122;p16"/>
          <p:cNvGrpSpPr/>
          <p:nvPr/>
        </p:nvGrpSpPr>
        <p:grpSpPr>
          <a:xfrm>
            <a:off x="2838450" y="1178781"/>
            <a:ext cx="8115300" cy="5288435"/>
            <a:chOff x="0" y="-9525"/>
            <a:chExt cx="10820400" cy="7051246"/>
          </a:xfrm>
        </p:grpSpPr>
        <p:sp>
          <p:nvSpPr>
            <p:cNvPr id="123" name="Google Shape;123;p16"/>
            <p:cNvSpPr txBox="1"/>
            <p:nvPr/>
          </p:nvSpPr>
          <p:spPr>
            <a:xfrm>
              <a:off x="0" y="-9525"/>
              <a:ext cx="10820400" cy="14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7000" u="none" cap="none" strike="noStrike">
                  <a:solidFill>
                    <a:srgbClr val="053D57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What Happened?</a:t>
              </a:r>
              <a:endParaRPr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24" name="Google Shape;124;p16"/>
            <p:cNvSpPr txBox="1"/>
            <p:nvPr/>
          </p:nvSpPr>
          <p:spPr>
            <a:xfrm>
              <a:off x="0" y="2099307"/>
              <a:ext cx="10820400" cy="5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053D57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AN INTRODUCTION</a:t>
              </a:r>
              <a:endParaRPr/>
            </a:p>
          </p:txBody>
        </p:sp>
        <p:sp>
          <p:nvSpPr>
            <p:cNvPr id="125" name="Google Shape;125;p16"/>
            <p:cNvSpPr txBox="1"/>
            <p:nvPr/>
          </p:nvSpPr>
          <p:spPr>
            <a:xfrm>
              <a:off x="0" y="3273631"/>
              <a:ext cx="10820400" cy="37680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79" marR="0" rtl="0" algn="l">
                <a:lnSpc>
                  <a:spcPct val="1500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53D57"/>
                </a:buClr>
                <a:buSzPts val="2199"/>
                <a:buFont typeface="Arial"/>
                <a:buChar char="•"/>
              </a:pPr>
              <a:r>
                <a:rPr b="0" i="0" lang="en-US" sz="2199" u="none" cap="none" strike="noStrike">
                  <a:solidFill>
                    <a:srgbClr val="053D57"/>
                  </a:solidFill>
                  <a:latin typeface="Assistant"/>
                  <a:ea typeface="Assistant"/>
                  <a:cs typeface="Assistant"/>
                  <a:sym typeface="Assistant"/>
                </a:rPr>
                <a:t>October 2021: Severe water damage caused by intentional flooding of the Lodge.</a:t>
              </a:r>
              <a:endParaRPr/>
            </a:p>
            <a:p>
              <a:pPr indent="-237490" lvl="1" marL="474979" marR="0" rtl="0" algn="l">
                <a:lnSpc>
                  <a:spcPct val="1500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53D57"/>
                </a:buClr>
                <a:buSzPts val="2199"/>
                <a:buFont typeface="Arial"/>
                <a:buChar char="•"/>
              </a:pPr>
              <a:r>
                <a:rPr b="0" i="0" lang="en-US" sz="2199" u="none" cap="none" strike="noStrike">
                  <a:solidFill>
                    <a:srgbClr val="053D57"/>
                  </a:solidFill>
                  <a:latin typeface="Assistant"/>
                  <a:ea typeface="Assistant"/>
                  <a:cs typeface="Assistant"/>
                  <a:sym typeface="Assistant"/>
                </a:rPr>
                <a:t>Both levels flooded, rendering the Lodge unusable.</a:t>
              </a:r>
              <a:endParaRPr/>
            </a:p>
            <a:p>
              <a:pPr indent="-237490" lvl="1" marL="474979" marR="0" rtl="0" algn="l">
                <a:lnSpc>
                  <a:spcPct val="1500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53D57"/>
                </a:buClr>
                <a:buSzPts val="2199"/>
                <a:buFont typeface="Arial"/>
                <a:buChar char="•"/>
              </a:pPr>
              <a:r>
                <a:rPr b="0" i="0" lang="en-US" sz="2199" u="none" cap="none" strike="noStrike">
                  <a:solidFill>
                    <a:srgbClr val="053D57"/>
                  </a:solidFill>
                  <a:latin typeface="Assistant"/>
                  <a:ea typeface="Assistant"/>
                  <a:cs typeface="Assistant"/>
                  <a:sym typeface="Assistant"/>
                </a:rPr>
                <a:t>The Lodge — once the hub for meals and fellowship — has been closed since.</a:t>
              </a:r>
              <a:endParaRPr/>
            </a:p>
            <a:p>
              <a:pPr indent="0" lvl="0" marL="0" marR="0" rtl="0" algn="l">
                <a:lnSpc>
                  <a:spcPct val="15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99" u="none" cap="none" strike="noStrike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endParaRPr>
            </a:p>
            <a:p>
              <a:pPr indent="0" lvl="0" marL="0" marR="0" rtl="0" algn="l">
                <a:lnSpc>
                  <a:spcPct val="15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053D57"/>
                  </a:solidFill>
                  <a:latin typeface="Assistant"/>
                  <a:ea typeface="Assistant"/>
                  <a:cs typeface="Assistant"/>
                  <a:sym typeface="Assistant"/>
                </a:rPr>
                <a:t>“When you pass through the waters, I will be with you.” – Isaiah 43:2</a:t>
              </a:r>
              <a:endParaRPr/>
            </a:p>
          </p:txBody>
        </p:sp>
      </p:grpSp>
      <p:grpSp>
        <p:nvGrpSpPr>
          <p:cNvPr id="126" name="Google Shape;126;p16"/>
          <p:cNvGrpSpPr/>
          <p:nvPr/>
        </p:nvGrpSpPr>
        <p:grpSpPr>
          <a:xfrm>
            <a:off x="2838450" y="8710090"/>
            <a:ext cx="8115300" cy="548210"/>
            <a:chOff x="0" y="0"/>
            <a:chExt cx="10820400" cy="730946"/>
          </a:xfrm>
        </p:grpSpPr>
        <p:sp>
          <p:nvSpPr>
            <p:cNvPr id="127" name="Google Shape;127;p16"/>
            <p:cNvSpPr/>
            <p:nvPr/>
          </p:nvSpPr>
          <p:spPr>
            <a:xfrm>
              <a:off x="0" y="0"/>
              <a:ext cx="10820400" cy="12700"/>
            </a:xfrm>
            <a:prstGeom prst="rect">
              <a:avLst/>
            </a:prstGeom>
            <a:solidFill>
              <a:srgbClr val="053D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6"/>
            <p:cNvSpPr txBox="1"/>
            <p:nvPr/>
          </p:nvSpPr>
          <p:spPr>
            <a:xfrm>
              <a:off x="0" y="426146"/>
              <a:ext cx="10820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53D57"/>
                  </a:solidFill>
                  <a:latin typeface="Assistant"/>
                  <a:ea typeface="Assistant"/>
                  <a:cs typeface="Assistant"/>
                  <a:sym typeface="Assistant"/>
                </a:rPr>
                <a:t>DBCC | Granberg Lodge Recovery Plan</a:t>
              </a:r>
              <a:endParaRPr/>
            </a:p>
          </p:txBody>
        </p:sp>
      </p:grpSp>
      <p:sp>
        <p:nvSpPr>
          <p:cNvPr id="129" name="Google Shape;129;p16"/>
          <p:cNvSpPr/>
          <p:nvPr/>
        </p:nvSpPr>
        <p:spPr>
          <a:xfrm>
            <a:off x="2164500" y="9031712"/>
            <a:ext cx="502191" cy="221877"/>
          </a:xfrm>
          <a:custGeom>
            <a:rect b="b" l="l" r="r" t="t"/>
            <a:pathLst>
              <a:path extrusionOk="0" h="221877" w="502191">
                <a:moveTo>
                  <a:pt x="0" y="0"/>
                </a:moveTo>
                <a:lnTo>
                  <a:pt x="502191" y="0"/>
                </a:lnTo>
                <a:lnTo>
                  <a:pt x="502191" y="221877"/>
                </a:lnTo>
                <a:lnTo>
                  <a:pt x="0" y="221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16"/>
          <p:cNvSpPr txBox="1"/>
          <p:nvPr/>
        </p:nvSpPr>
        <p:spPr>
          <a:xfrm>
            <a:off x="1028700" y="1028700"/>
            <a:ext cx="502191" cy="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53D57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573C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/>
          <p:nvPr/>
        </p:nvSpPr>
        <p:spPr>
          <a:xfrm>
            <a:off x="-2562144" y="1028700"/>
            <a:ext cx="8229600" cy="8231246"/>
          </a:xfrm>
          <a:custGeom>
            <a:rect b="b" l="l" r="r" t="t"/>
            <a:pathLst>
              <a:path extrusionOk="0" h="6351270" w="6350000">
                <a:moveTo>
                  <a:pt x="0" y="5955030"/>
                </a:moveTo>
                <a:lnTo>
                  <a:pt x="0" y="394970"/>
                </a:lnTo>
                <a:cubicBezTo>
                  <a:pt x="0" y="176530"/>
                  <a:pt x="176530" y="0"/>
                  <a:pt x="394970" y="0"/>
                </a:cubicBezTo>
                <a:lnTo>
                  <a:pt x="5956300" y="0"/>
                </a:lnTo>
                <a:cubicBezTo>
                  <a:pt x="6173470" y="0"/>
                  <a:pt x="6350000" y="176530"/>
                  <a:pt x="6350000" y="394970"/>
                </a:cubicBezTo>
                <a:lnTo>
                  <a:pt x="6350000" y="5956300"/>
                </a:lnTo>
                <a:cubicBezTo>
                  <a:pt x="6350000" y="6174740"/>
                  <a:pt x="6173470" y="6351270"/>
                  <a:pt x="5955030" y="6351270"/>
                </a:cubicBezTo>
                <a:lnTo>
                  <a:pt x="394970" y="6351270"/>
                </a:lnTo>
                <a:cubicBezTo>
                  <a:pt x="176530" y="6350000"/>
                  <a:pt x="0" y="6173470"/>
                  <a:pt x="0" y="595503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33518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7"/>
          <p:cNvSpPr/>
          <p:nvPr/>
        </p:nvSpPr>
        <p:spPr>
          <a:xfrm>
            <a:off x="6576284" y="8957823"/>
            <a:ext cx="502191" cy="221877"/>
          </a:xfrm>
          <a:custGeom>
            <a:rect b="b" l="l" r="r" t="t"/>
            <a:pathLst>
              <a:path extrusionOk="0" h="221877" w="502191">
                <a:moveTo>
                  <a:pt x="0" y="0"/>
                </a:moveTo>
                <a:lnTo>
                  <a:pt x="502191" y="0"/>
                </a:lnTo>
                <a:lnTo>
                  <a:pt x="502191" y="221877"/>
                </a:lnTo>
                <a:lnTo>
                  <a:pt x="0" y="221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p17"/>
          <p:cNvSpPr txBox="1"/>
          <p:nvPr/>
        </p:nvSpPr>
        <p:spPr>
          <a:xfrm>
            <a:off x="16746013" y="1020221"/>
            <a:ext cx="513287" cy="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BFDFF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/>
          </a:p>
        </p:txBody>
      </p:sp>
      <p:grpSp>
        <p:nvGrpSpPr>
          <p:cNvPr id="138" name="Google Shape;138;p17"/>
          <p:cNvGrpSpPr/>
          <p:nvPr/>
        </p:nvGrpSpPr>
        <p:grpSpPr>
          <a:xfrm>
            <a:off x="7186241" y="1170302"/>
            <a:ext cx="8115300" cy="4878860"/>
            <a:chOff x="0" y="-9525"/>
            <a:chExt cx="10820400" cy="6505146"/>
          </a:xfrm>
        </p:grpSpPr>
        <p:sp>
          <p:nvSpPr>
            <p:cNvPr id="139" name="Google Shape;139;p17"/>
            <p:cNvSpPr txBox="1"/>
            <p:nvPr/>
          </p:nvSpPr>
          <p:spPr>
            <a:xfrm>
              <a:off x="0" y="-9525"/>
              <a:ext cx="10820400" cy="14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7000" u="none" cap="none" strike="noStrike">
                  <a:solidFill>
                    <a:srgbClr val="FBFDFF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Why It Happened</a:t>
              </a:r>
              <a:endParaRPr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40" name="Google Shape;140;p17"/>
            <p:cNvSpPr txBox="1"/>
            <p:nvPr/>
          </p:nvSpPr>
          <p:spPr>
            <a:xfrm>
              <a:off x="0" y="2099307"/>
              <a:ext cx="10820400" cy="16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97BCC7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“THE PRUDENT SEE DANGER AND TAKE REFUGE, BUT THE SIMPLE KEEP GOING AND PAY THE PENALTY.” – PROVERBS 27:12</a:t>
              </a:r>
              <a:endParaRPr/>
            </a:p>
          </p:txBody>
        </p:sp>
        <p:sp>
          <p:nvSpPr>
            <p:cNvPr id="141" name="Google Shape;141;p17"/>
            <p:cNvSpPr txBox="1"/>
            <p:nvPr/>
          </p:nvSpPr>
          <p:spPr>
            <a:xfrm>
              <a:off x="0" y="4365831"/>
              <a:ext cx="10820400" cy="21297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37490" lvl="1" marL="474979" marR="0" rtl="0" algn="l">
                <a:lnSpc>
                  <a:spcPct val="150022"/>
                </a:lnSpc>
                <a:spcBef>
                  <a:spcPts val="0"/>
                </a:spcBef>
                <a:spcAft>
                  <a:spcPts val="0"/>
                </a:spcAft>
                <a:buClr>
                  <a:srgbClr val="FBFDFF"/>
                </a:buClr>
                <a:buSzPts val="2199"/>
                <a:buFont typeface="Arial"/>
                <a:buChar char="•"/>
              </a:pPr>
              <a:r>
                <a:rPr b="0" i="0" lang="en-US" sz="2199" u="none" cap="none" strike="noStrike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Initial contractors were hired quickly without thorough vetting.</a:t>
              </a:r>
              <a:endParaRPr/>
            </a:p>
            <a:p>
              <a:pPr indent="-237490" lvl="1" marL="474979" marR="0" rtl="0" algn="l">
                <a:lnSpc>
                  <a:spcPct val="150022"/>
                </a:lnSpc>
                <a:spcBef>
                  <a:spcPts val="0"/>
                </a:spcBef>
                <a:spcAft>
                  <a:spcPts val="0"/>
                </a:spcAft>
                <a:buClr>
                  <a:srgbClr val="FBFDFF"/>
                </a:buClr>
                <a:buSzPts val="2199"/>
                <a:buFont typeface="Arial"/>
                <a:buChar char="•"/>
              </a:pPr>
              <a:r>
                <a:rPr b="0" i="0" lang="en-US" sz="2199" u="none" cap="none" strike="noStrike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Insurance and adjuster changes complicated progress.</a:t>
              </a:r>
              <a:endParaRPr/>
            </a:p>
            <a:p>
              <a:pPr indent="-237490" lvl="1" marL="474979" marR="0" rtl="0" algn="l">
                <a:lnSpc>
                  <a:spcPct val="150022"/>
                </a:lnSpc>
                <a:spcBef>
                  <a:spcPts val="0"/>
                </a:spcBef>
                <a:spcAft>
                  <a:spcPts val="0"/>
                </a:spcAft>
                <a:buClr>
                  <a:srgbClr val="FBFDFF"/>
                </a:buClr>
                <a:buSzPts val="2199"/>
                <a:buFont typeface="Arial"/>
                <a:buChar char="•"/>
              </a:pPr>
              <a:r>
                <a:rPr b="0" i="0" lang="en-US" sz="2199" u="none" cap="none" strike="noStrike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Delays with permits and county prioritization slowed recovery.</a:t>
              </a:r>
              <a:endParaRPr/>
            </a:p>
            <a:p>
              <a:pPr indent="0" lvl="0" marL="0" marR="0" rtl="0" algn="l">
                <a:lnSpc>
                  <a:spcPct val="15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199" u="none" cap="none" strike="noStrike">
                <a:solidFill>
                  <a:srgbClr val="FBFDFF"/>
                </a:solidFill>
                <a:latin typeface="Assistant"/>
                <a:ea typeface="Assistant"/>
                <a:cs typeface="Assistant"/>
                <a:sym typeface="Assistant"/>
              </a:endParaRPr>
            </a:p>
          </p:txBody>
        </p:sp>
      </p:grpSp>
      <p:grpSp>
        <p:nvGrpSpPr>
          <p:cNvPr id="142" name="Google Shape;142;p17"/>
          <p:cNvGrpSpPr/>
          <p:nvPr/>
        </p:nvGrpSpPr>
        <p:grpSpPr>
          <a:xfrm>
            <a:off x="7186241" y="8631478"/>
            <a:ext cx="8115300" cy="548210"/>
            <a:chOff x="0" y="0"/>
            <a:chExt cx="10820400" cy="730946"/>
          </a:xfrm>
        </p:grpSpPr>
        <p:sp>
          <p:nvSpPr>
            <p:cNvPr id="143" name="Google Shape;143;p17"/>
            <p:cNvSpPr/>
            <p:nvPr/>
          </p:nvSpPr>
          <p:spPr>
            <a:xfrm>
              <a:off x="0" y="0"/>
              <a:ext cx="10820400" cy="12700"/>
            </a:xfrm>
            <a:prstGeom prst="rect">
              <a:avLst/>
            </a:prstGeom>
            <a:solidFill>
              <a:srgbClr val="FBF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7"/>
            <p:cNvSpPr txBox="1"/>
            <p:nvPr/>
          </p:nvSpPr>
          <p:spPr>
            <a:xfrm>
              <a:off x="0" y="426146"/>
              <a:ext cx="10820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DBCC | Granberg Lodge Recovery Plan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7C7A3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8"/>
          <p:cNvSpPr/>
          <p:nvPr/>
        </p:nvSpPr>
        <p:spPr>
          <a:xfrm>
            <a:off x="16757109" y="9036423"/>
            <a:ext cx="502191" cy="221877"/>
          </a:xfrm>
          <a:custGeom>
            <a:rect b="b" l="l" r="r" t="t"/>
            <a:pathLst>
              <a:path extrusionOk="0" h="221877" w="502191">
                <a:moveTo>
                  <a:pt x="0" y="0"/>
                </a:moveTo>
                <a:lnTo>
                  <a:pt x="502191" y="0"/>
                </a:lnTo>
                <a:lnTo>
                  <a:pt x="502191" y="221877"/>
                </a:lnTo>
                <a:lnTo>
                  <a:pt x="0" y="221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p18"/>
          <p:cNvSpPr txBox="1"/>
          <p:nvPr/>
        </p:nvSpPr>
        <p:spPr>
          <a:xfrm>
            <a:off x="16689179" y="1020221"/>
            <a:ext cx="570121" cy="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53D57"/>
                </a:solidFill>
                <a:latin typeface="Arial"/>
                <a:ea typeface="Arial"/>
                <a:cs typeface="Arial"/>
                <a:sym typeface="Arial"/>
              </a:rPr>
              <a:t>06</a:t>
            </a:r>
            <a:endParaRPr/>
          </a:p>
        </p:txBody>
      </p:sp>
      <p:grpSp>
        <p:nvGrpSpPr>
          <p:cNvPr id="151" name="Google Shape;151;p18"/>
          <p:cNvGrpSpPr/>
          <p:nvPr/>
        </p:nvGrpSpPr>
        <p:grpSpPr>
          <a:xfrm>
            <a:off x="1409700" y="1170302"/>
            <a:ext cx="11619683" cy="1784725"/>
            <a:chOff x="0" y="-9525"/>
            <a:chExt cx="15492910" cy="2379633"/>
          </a:xfrm>
        </p:grpSpPr>
        <p:sp>
          <p:nvSpPr>
            <p:cNvPr id="152" name="Google Shape;152;p18"/>
            <p:cNvSpPr txBox="1"/>
            <p:nvPr/>
          </p:nvSpPr>
          <p:spPr>
            <a:xfrm>
              <a:off x="0" y="-9525"/>
              <a:ext cx="15492900" cy="14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7000" u="none" cap="none" strike="noStrike">
                  <a:solidFill>
                    <a:srgbClr val="053D57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Timeline of Events</a:t>
              </a:r>
              <a:endParaRPr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53" name="Google Shape;153;p18"/>
            <p:cNvSpPr txBox="1"/>
            <p:nvPr/>
          </p:nvSpPr>
          <p:spPr>
            <a:xfrm>
              <a:off x="0" y="1824008"/>
              <a:ext cx="15492910" cy="5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053D57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WHAT WE'VE DONE IN THE PAST</a:t>
              </a:r>
              <a:endParaRPr/>
            </a:p>
          </p:txBody>
        </p:sp>
      </p:grpSp>
      <p:grpSp>
        <p:nvGrpSpPr>
          <p:cNvPr id="154" name="Google Shape;154;p18"/>
          <p:cNvGrpSpPr/>
          <p:nvPr/>
        </p:nvGrpSpPr>
        <p:grpSpPr>
          <a:xfrm>
            <a:off x="1409700" y="5961072"/>
            <a:ext cx="2318175" cy="2855240"/>
            <a:chOff x="0" y="0"/>
            <a:chExt cx="3090900" cy="3806987"/>
          </a:xfrm>
        </p:grpSpPr>
        <p:sp>
          <p:nvSpPr>
            <p:cNvPr id="155" name="Google Shape;155;p18"/>
            <p:cNvSpPr txBox="1"/>
            <p:nvPr/>
          </p:nvSpPr>
          <p:spPr>
            <a:xfrm>
              <a:off x="0" y="0"/>
              <a:ext cx="3090900" cy="5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053D57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2021</a:t>
              </a:r>
              <a:endParaRPr/>
            </a:p>
          </p:txBody>
        </p:sp>
        <p:sp>
          <p:nvSpPr>
            <p:cNvPr id="156" name="Google Shape;156;p18"/>
            <p:cNvSpPr txBox="1"/>
            <p:nvPr/>
          </p:nvSpPr>
          <p:spPr>
            <a:xfrm>
              <a:off x="0" y="950757"/>
              <a:ext cx="3090900" cy="2856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053D57"/>
                  </a:solidFill>
                  <a:latin typeface="Assistant"/>
                  <a:ea typeface="Assistant"/>
                  <a:cs typeface="Assistant"/>
                  <a:sym typeface="Assistant"/>
                </a:rPr>
                <a:t>The Lodge at Delano Bay was identified as needing major restoration, and the board began planning the scope of work.</a:t>
              </a:r>
              <a:endParaRPr/>
            </a:p>
          </p:txBody>
        </p:sp>
      </p:grpSp>
      <p:grpSp>
        <p:nvGrpSpPr>
          <p:cNvPr id="157" name="Google Shape;157;p18"/>
          <p:cNvGrpSpPr/>
          <p:nvPr/>
        </p:nvGrpSpPr>
        <p:grpSpPr>
          <a:xfrm>
            <a:off x="5282928" y="5961072"/>
            <a:ext cx="2318175" cy="2855240"/>
            <a:chOff x="0" y="0"/>
            <a:chExt cx="3090900" cy="3806987"/>
          </a:xfrm>
        </p:grpSpPr>
        <p:sp>
          <p:nvSpPr>
            <p:cNvPr id="158" name="Google Shape;158;p18"/>
            <p:cNvSpPr txBox="1"/>
            <p:nvPr/>
          </p:nvSpPr>
          <p:spPr>
            <a:xfrm>
              <a:off x="0" y="0"/>
              <a:ext cx="3090900" cy="5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053D57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2022</a:t>
              </a:r>
              <a:endParaRPr/>
            </a:p>
          </p:txBody>
        </p:sp>
        <p:sp>
          <p:nvSpPr>
            <p:cNvPr id="159" name="Google Shape;159;p18"/>
            <p:cNvSpPr txBox="1"/>
            <p:nvPr/>
          </p:nvSpPr>
          <p:spPr>
            <a:xfrm>
              <a:off x="0" y="950757"/>
              <a:ext cx="3090900" cy="2856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053D57"/>
                  </a:solidFill>
                  <a:latin typeface="Assistant"/>
                  <a:ea typeface="Assistant"/>
                  <a:cs typeface="Assistant"/>
                  <a:sym typeface="Assistant"/>
                </a:rPr>
                <a:t>A contractor was engaged to handle the Lodge repairs, but progress was slow and communication issues began to surface.</a:t>
              </a:r>
              <a:endParaRPr/>
            </a:p>
          </p:txBody>
        </p:sp>
      </p:grpSp>
      <p:grpSp>
        <p:nvGrpSpPr>
          <p:cNvPr id="160" name="Google Shape;160;p18"/>
          <p:cNvGrpSpPr/>
          <p:nvPr/>
        </p:nvGrpSpPr>
        <p:grpSpPr>
          <a:xfrm>
            <a:off x="9156155" y="5961072"/>
            <a:ext cx="2318175" cy="2855240"/>
            <a:chOff x="0" y="0"/>
            <a:chExt cx="3090900" cy="3806987"/>
          </a:xfrm>
        </p:grpSpPr>
        <p:sp>
          <p:nvSpPr>
            <p:cNvPr id="161" name="Google Shape;161;p18"/>
            <p:cNvSpPr txBox="1"/>
            <p:nvPr/>
          </p:nvSpPr>
          <p:spPr>
            <a:xfrm>
              <a:off x="0" y="0"/>
              <a:ext cx="3090900" cy="5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053D57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2023</a:t>
              </a:r>
              <a:endParaRPr/>
            </a:p>
          </p:txBody>
        </p:sp>
        <p:sp>
          <p:nvSpPr>
            <p:cNvPr id="162" name="Google Shape;162;p18"/>
            <p:cNvSpPr txBox="1"/>
            <p:nvPr/>
          </p:nvSpPr>
          <p:spPr>
            <a:xfrm>
              <a:off x="0" y="950757"/>
              <a:ext cx="3090900" cy="2856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053D57"/>
                  </a:solidFill>
                  <a:latin typeface="Assistant"/>
                  <a:ea typeface="Assistant"/>
                  <a:cs typeface="Assistant"/>
                  <a:sym typeface="Assistant"/>
                </a:rPr>
                <a:t>Despite expectations of work beginning, caretakers confirmed by December that no meaningful restoration had taken place.</a:t>
              </a:r>
              <a:endParaRPr/>
            </a:p>
          </p:txBody>
        </p:sp>
      </p:grpSp>
      <p:grpSp>
        <p:nvGrpSpPr>
          <p:cNvPr id="163" name="Google Shape;163;p18"/>
          <p:cNvGrpSpPr/>
          <p:nvPr/>
        </p:nvGrpSpPr>
        <p:grpSpPr>
          <a:xfrm>
            <a:off x="13029383" y="5961072"/>
            <a:ext cx="2318175" cy="3637617"/>
            <a:chOff x="0" y="0"/>
            <a:chExt cx="3090900" cy="4850157"/>
          </a:xfrm>
        </p:grpSpPr>
        <p:sp>
          <p:nvSpPr>
            <p:cNvPr id="164" name="Google Shape;164;p18"/>
            <p:cNvSpPr txBox="1"/>
            <p:nvPr/>
          </p:nvSpPr>
          <p:spPr>
            <a:xfrm>
              <a:off x="0" y="0"/>
              <a:ext cx="3090900" cy="5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500" u="none" cap="none" strike="noStrike">
                  <a:solidFill>
                    <a:srgbClr val="053D57"/>
                  </a:solidFill>
                  <a:latin typeface="Assistant SemiBold"/>
                  <a:ea typeface="Assistant SemiBold"/>
                  <a:cs typeface="Assistant SemiBold"/>
                  <a:sym typeface="Assistant SemiBold"/>
                </a:rPr>
                <a:t>2024</a:t>
              </a:r>
              <a:endParaRPr/>
            </a:p>
          </p:txBody>
        </p:sp>
        <p:sp>
          <p:nvSpPr>
            <p:cNvPr id="165" name="Google Shape;165;p18"/>
            <p:cNvSpPr txBox="1"/>
            <p:nvPr/>
          </p:nvSpPr>
          <p:spPr>
            <a:xfrm>
              <a:off x="0" y="950757"/>
              <a:ext cx="3090900" cy="389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053D57"/>
                  </a:solidFill>
                  <a:latin typeface="Assistant"/>
                  <a:ea typeface="Assistant"/>
                  <a:cs typeface="Assistant"/>
                  <a:sym typeface="Assistant"/>
                </a:rPr>
                <a:t>After continued delays, mismanagement, and lack of progress, Delano Bay officially terminated its contract with Athens in September.</a:t>
              </a:r>
              <a:endParaRPr/>
            </a:p>
          </p:txBody>
        </p:sp>
      </p:grpSp>
      <p:grpSp>
        <p:nvGrpSpPr>
          <p:cNvPr id="166" name="Google Shape;166;p18"/>
          <p:cNvGrpSpPr/>
          <p:nvPr/>
        </p:nvGrpSpPr>
        <p:grpSpPr>
          <a:xfrm>
            <a:off x="1409700" y="4419109"/>
            <a:ext cx="16878300" cy="262462"/>
            <a:chOff x="0" y="0"/>
            <a:chExt cx="22504400" cy="349950"/>
          </a:xfrm>
        </p:grpSpPr>
        <p:sp>
          <p:nvSpPr>
            <p:cNvPr id="167" name="Google Shape;167;p18"/>
            <p:cNvSpPr/>
            <p:nvPr/>
          </p:nvSpPr>
          <p:spPr>
            <a:xfrm>
              <a:off x="0" y="168609"/>
              <a:ext cx="22504400" cy="12733"/>
            </a:xfrm>
            <a:prstGeom prst="rect">
              <a:avLst/>
            </a:prstGeom>
            <a:solidFill>
              <a:srgbClr val="053D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8"/>
            <p:cNvSpPr/>
            <p:nvPr/>
          </p:nvSpPr>
          <p:spPr>
            <a:xfrm>
              <a:off x="0" y="0"/>
              <a:ext cx="349950" cy="349950"/>
            </a:xfrm>
            <a:custGeom>
              <a:rect b="b" l="l" r="r" t="t"/>
              <a:pathLst>
                <a:path extrusionOk="0"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53D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8"/>
            <p:cNvSpPr/>
            <p:nvPr/>
          </p:nvSpPr>
          <p:spPr>
            <a:xfrm>
              <a:off x="5164303" y="0"/>
              <a:ext cx="349950" cy="349950"/>
            </a:xfrm>
            <a:custGeom>
              <a:rect b="b" l="l" r="r" t="t"/>
              <a:pathLst>
                <a:path extrusionOk="0"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53D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8"/>
            <p:cNvSpPr/>
            <p:nvPr/>
          </p:nvSpPr>
          <p:spPr>
            <a:xfrm>
              <a:off x="10328607" y="0"/>
              <a:ext cx="349950" cy="349950"/>
            </a:xfrm>
            <a:custGeom>
              <a:rect b="b" l="l" r="r" t="t"/>
              <a:pathLst>
                <a:path extrusionOk="0"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53D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8"/>
            <p:cNvSpPr/>
            <p:nvPr/>
          </p:nvSpPr>
          <p:spPr>
            <a:xfrm>
              <a:off x="15492910" y="0"/>
              <a:ext cx="349950" cy="349950"/>
            </a:xfrm>
            <a:custGeom>
              <a:rect b="b" l="l" r="r" t="t"/>
              <a:pathLst>
                <a:path extrusionOk="0"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53D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573C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9876" l="0" r="0" t="-13291"/>
            </a:stretch>
          </a:blipFill>
          <a:ln>
            <a:noFill/>
          </a:ln>
        </p:spPr>
      </p:sp>
      <p:grpSp>
        <p:nvGrpSpPr>
          <p:cNvPr id="177" name="Google Shape;177;p19"/>
          <p:cNvGrpSpPr/>
          <p:nvPr/>
        </p:nvGrpSpPr>
        <p:grpSpPr>
          <a:xfrm>
            <a:off x="0" y="-216993"/>
            <a:ext cx="18288122" cy="10504059"/>
            <a:chOff x="0" y="-57150"/>
            <a:chExt cx="4816593" cy="2766483"/>
          </a:xfrm>
        </p:grpSpPr>
        <p:sp>
          <p:nvSpPr>
            <p:cNvPr id="178" name="Google Shape;178;p19"/>
            <p:cNvSpPr/>
            <p:nvPr/>
          </p:nvSpPr>
          <p:spPr>
            <a:xfrm>
              <a:off x="0" y="0"/>
              <a:ext cx="4816592" cy="2709333"/>
            </a:xfrm>
            <a:custGeom>
              <a:rect b="b" l="l" r="r" t="t"/>
              <a:pathLst>
                <a:path extrusionOk="0"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573C">
                <a:alpha val="80392"/>
              </a:srgbClr>
            </a:solidFill>
            <a:ln>
              <a:noFill/>
            </a:ln>
          </p:spPr>
        </p:sp>
        <p:sp>
          <p:nvSpPr>
            <p:cNvPr id="179" name="Google Shape;179;p19"/>
            <p:cNvSpPr txBox="1"/>
            <p:nvPr/>
          </p:nvSpPr>
          <p:spPr>
            <a:xfrm>
              <a:off x="0" y="-57150"/>
              <a:ext cx="4816593" cy="27664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3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19"/>
          <p:cNvGrpSpPr/>
          <p:nvPr/>
        </p:nvGrpSpPr>
        <p:grpSpPr>
          <a:xfrm>
            <a:off x="1028700" y="8710090"/>
            <a:ext cx="8115300" cy="548210"/>
            <a:chOff x="0" y="0"/>
            <a:chExt cx="10820400" cy="730946"/>
          </a:xfrm>
        </p:grpSpPr>
        <p:sp>
          <p:nvSpPr>
            <p:cNvPr id="181" name="Google Shape;181;p19"/>
            <p:cNvSpPr/>
            <p:nvPr/>
          </p:nvSpPr>
          <p:spPr>
            <a:xfrm>
              <a:off x="0" y="0"/>
              <a:ext cx="10820400" cy="12700"/>
            </a:xfrm>
            <a:prstGeom prst="rect">
              <a:avLst/>
            </a:prstGeom>
            <a:solidFill>
              <a:srgbClr val="FBF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9"/>
            <p:cNvSpPr txBox="1"/>
            <p:nvPr/>
          </p:nvSpPr>
          <p:spPr>
            <a:xfrm>
              <a:off x="0" y="426146"/>
              <a:ext cx="10820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BFDFF"/>
                  </a:solidFill>
                  <a:latin typeface="Assistant"/>
                  <a:ea typeface="Assistant"/>
                  <a:cs typeface="Assistant"/>
                  <a:sym typeface="Assistant"/>
                </a:rPr>
                <a:t>DBCC | Granberg Lodge Recovery Plan</a:t>
              </a:r>
              <a:endParaRPr/>
            </a:p>
          </p:txBody>
        </p:sp>
      </p:grpSp>
      <p:sp>
        <p:nvSpPr>
          <p:cNvPr id="183" name="Google Shape;183;p19"/>
          <p:cNvSpPr/>
          <p:nvPr/>
        </p:nvSpPr>
        <p:spPr>
          <a:xfrm>
            <a:off x="267959" y="9036423"/>
            <a:ext cx="502191" cy="221877"/>
          </a:xfrm>
          <a:custGeom>
            <a:rect b="b" l="l" r="r" t="t"/>
            <a:pathLst>
              <a:path extrusionOk="0" h="221877" w="502191">
                <a:moveTo>
                  <a:pt x="0" y="0"/>
                </a:moveTo>
                <a:lnTo>
                  <a:pt x="502191" y="0"/>
                </a:lnTo>
                <a:lnTo>
                  <a:pt x="502191" y="221877"/>
                </a:lnTo>
                <a:lnTo>
                  <a:pt x="0" y="221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19"/>
          <p:cNvSpPr txBox="1"/>
          <p:nvPr/>
        </p:nvSpPr>
        <p:spPr>
          <a:xfrm>
            <a:off x="1453674" y="2779296"/>
            <a:ext cx="8115300" cy="4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89" lvl="1" marL="474978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FBFDFF"/>
              </a:buClr>
              <a:buSzPts val="2199"/>
              <a:buFont typeface="Arial"/>
              <a:buChar char="•"/>
            </a:pPr>
            <a:r>
              <a:rPr lang="en-US" sz="2199">
                <a:solidFill>
                  <a:srgbClr val="FBFDFF"/>
                </a:solidFill>
                <a:latin typeface="Assistant"/>
                <a:ea typeface="Assistant"/>
                <a:cs typeface="Assistant"/>
                <a:sym typeface="Assistant"/>
              </a:rPr>
              <a:t>Added Rick Bell as </a:t>
            </a:r>
            <a:r>
              <a:rPr b="1" lang="en-US" sz="2199">
                <a:solidFill>
                  <a:srgbClr val="FBFDFF"/>
                </a:solidFill>
                <a:latin typeface="Assistant"/>
                <a:ea typeface="Assistant"/>
                <a:cs typeface="Assistant"/>
                <a:sym typeface="Assistant"/>
              </a:rPr>
              <a:t>Project Manager</a:t>
            </a:r>
            <a:r>
              <a:rPr lang="en-US" sz="2199">
                <a:solidFill>
                  <a:srgbClr val="FBFDFF"/>
                </a:solidFill>
                <a:latin typeface="Assistant"/>
                <a:ea typeface="Assistant"/>
                <a:cs typeface="Assistant"/>
                <a:sym typeface="Assistant"/>
              </a:rPr>
              <a:t> &amp; Board Member with construction experience</a:t>
            </a:r>
            <a:endParaRPr sz="2199">
              <a:solidFill>
                <a:srgbClr val="FBFDFF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37490" lvl="1" marL="474979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FBFDFF"/>
              </a:buClr>
              <a:buSzPts val="2199"/>
              <a:buFont typeface="Arial"/>
              <a:buChar char="•"/>
            </a:pPr>
            <a:r>
              <a:rPr b="0" i="0" lang="en-US" sz="2199" u="none" cap="none" strike="noStrike">
                <a:solidFill>
                  <a:srgbClr val="FBFDFF"/>
                </a:solidFill>
                <a:latin typeface="Assistant"/>
                <a:ea typeface="Assistant"/>
                <a:cs typeface="Assistant"/>
                <a:sym typeface="Assistant"/>
              </a:rPr>
              <a:t>Greater diligence in contractor selection.</a:t>
            </a:r>
            <a:endParaRPr/>
          </a:p>
          <a:p>
            <a:pPr indent="-237490" lvl="1" marL="474979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FBFDFF"/>
              </a:buClr>
              <a:buSzPts val="2199"/>
              <a:buFont typeface="Arial"/>
              <a:buChar char="•"/>
            </a:pPr>
            <a:r>
              <a:rPr b="0" i="0" lang="en-US" sz="2199" u="none" cap="none" strike="noStrike">
                <a:solidFill>
                  <a:srgbClr val="FBFDFF"/>
                </a:solidFill>
                <a:latin typeface="Assistant"/>
                <a:ea typeface="Assistant"/>
                <a:cs typeface="Assistant"/>
                <a:sym typeface="Assistant"/>
              </a:rPr>
              <a:t>Transparent communication through newsletters, FAQs, and updates.</a:t>
            </a:r>
            <a:endParaRPr/>
          </a:p>
          <a:p>
            <a:pPr indent="-237490" lvl="1" marL="474979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FBFDFF"/>
              </a:buClr>
              <a:buSzPts val="2199"/>
              <a:buFont typeface="Arial"/>
              <a:buChar char="•"/>
            </a:pPr>
            <a:r>
              <a:rPr b="0" i="0" lang="en-US" sz="2199" u="none" cap="none" strike="noStrike">
                <a:solidFill>
                  <a:srgbClr val="FBFDFF"/>
                </a:solidFill>
                <a:latin typeface="Assistant"/>
                <a:ea typeface="Assistant"/>
                <a:cs typeface="Assistant"/>
                <a:sym typeface="Assistant"/>
              </a:rPr>
              <a:t>Stronger oversight and stewardship of funds.</a:t>
            </a:r>
            <a:endParaRPr/>
          </a:p>
          <a:p>
            <a:pPr indent="0" lvl="0" marL="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99" u="none" cap="none" strike="noStrike">
              <a:solidFill>
                <a:srgbClr val="FBFDFF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BFDFF"/>
                </a:solidFill>
                <a:latin typeface="Assistant"/>
                <a:ea typeface="Assistant"/>
                <a:cs typeface="Assistant"/>
                <a:sym typeface="Assistant"/>
              </a:rPr>
              <a:t>“Now it is required that those who have been given a trust must prove faithful.” – 1 Corinthians 4:2</a:t>
            </a:r>
            <a:endParaRPr/>
          </a:p>
          <a:p>
            <a:pPr indent="0" lvl="0" marL="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99" u="none" cap="none" strike="noStrike">
              <a:solidFill>
                <a:srgbClr val="FBFDFF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85" name="Google Shape;185;p19"/>
          <p:cNvSpPr txBox="1"/>
          <p:nvPr/>
        </p:nvSpPr>
        <p:spPr>
          <a:xfrm>
            <a:off x="16746013" y="1020221"/>
            <a:ext cx="513287" cy="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BFDFF"/>
                </a:solidFill>
                <a:latin typeface="Arial"/>
                <a:ea typeface="Arial"/>
                <a:cs typeface="Arial"/>
                <a:sym typeface="Arial"/>
              </a:rPr>
              <a:t>07</a:t>
            </a:r>
            <a:endParaRPr/>
          </a:p>
        </p:txBody>
      </p:sp>
      <p:sp>
        <p:nvSpPr>
          <p:cNvPr id="186" name="Google Shape;186;p19"/>
          <p:cNvSpPr txBox="1"/>
          <p:nvPr/>
        </p:nvSpPr>
        <p:spPr>
          <a:xfrm>
            <a:off x="1155050" y="1509601"/>
            <a:ext cx="153033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999" u="none" cap="none" strike="noStrike">
                <a:solidFill>
                  <a:srgbClr val="FBFDFF"/>
                </a:solidFill>
                <a:latin typeface="Merriweather"/>
                <a:ea typeface="Merriweather"/>
                <a:cs typeface="Merriweather"/>
                <a:sym typeface="Merriweather"/>
              </a:rPr>
              <a:t>What the Board is Doing to Rectify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1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999" u="none" cap="none" strike="noStrike">
              <a:solidFill>
                <a:srgbClr val="FBFD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DFF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 txBox="1"/>
          <p:nvPr/>
        </p:nvSpPr>
        <p:spPr>
          <a:xfrm>
            <a:off x="6572902" y="1167921"/>
            <a:ext cx="88497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>
                <a:solidFill>
                  <a:srgbClr val="053D57"/>
                </a:solidFill>
                <a:latin typeface="Merriweather"/>
                <a:ea typeface="Merriweather"/>
                <a:cs typeface="Merriweather"/>
                <a:sym typeface="Merriweather"/>
              </a:rPr>
              <a:t>The Two-Phase Restoration Plan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2" name="Google Shape;192;p20"/>
          <p:cNvSpPr/>
          <p:nvPr/>
        </p:nvSpPr>
        <p:spPr>
          <a:xfrm>
            <a:off x="-2142972" y="-332264"/>
            <a:ext cx="7301018" cy="10951527"/>
          </a:xfrm>
          <a:custGeom>
            <a:rect b="b" l="l" r="r" t="t"/>
            <a:pathLst>
              <a:path extrusionOk="0" h="9525000" w="635000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215900" y="0"/>
                  <a:pt x="482600" y="0"/>
                </a:cubicBezTo>
                <a:lnTo>
                  <a:pt x="5867400" y="0"/>
                </a:lnTo>
                <a:cubicBezTo>
                  <a:pt x="6134100" y="0"/>
                  <a:pt x="6350000" y="217170"/>
                  <a:pt x="6350000" y="482600"/>
                </a:cubicBezTo>
                <a:lnTo>
                  <a:pt x="6350000" y="9042400"/>
                </a:lnTo>
                <a:cubicBezTo>
                  <a:pt x="6350000" y="9309100"/>
                  <a:pt x="6134100" y="9525000"/>
                  <a:pt x="5867400" y="9525000"/>
                </a:cubicBezTo>
                <a:lnTo>
                  <a:pt x="482600" y="9525000"/>
                </a:lnTo>
                <a:cubicBezTo>
                  <a:pt x="217170" y="9525000"/>
                  <a:pt x="0" y="9309100"/>
                  <a:pt x="0" y="904240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561" r="-118836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0"/>
          <p:cNvSpPr/>
          <p:nvPr/>
        </p:nvSpPr>
        <p:spPr>
          <a:xfrm>
            <a:off x="5826784" y="8758960"/>
            <a:ext cx="502191" cy="221877"/>
          </a:xfrm>
          <a:custGeom>
            <a:rect b="b" l="l" r="r" t="t"/>
            <a:pathLst>
              <a:path extrusionOk="0" h="221877" w="502191">
                <a:moveTo>
                  <a:pt x="0" y="0"/>
                </a:moveTo>
                <a:lnTo>
                  <a:pt x="502191" y="0"/>
                </a:lnTo>
                <a:lnTo>
                  <a:pt x="502191" y="221877"/>
                </a:lnTo>
                <a:lnTo>
                  <a:pt x="0" y="221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" name="Google Shape;194;p20"/>
          <p:cNvSpPr txBox="1"/>
          <p:nvPr/>
        </p:nvSpPr>
        <p:spPr>
          <a:xfrm>
            <a:off x="16689179" y="1020221"/>
            <a:ext cx="570121" cy="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53D57"/>
                </a:solidFill>
                <a:latin typeface="Arial"/>
                <a:ea typeface="Arial"/>
                <a:cs typeface="Arial"/>
                <a:sym typeface="Arial"/>
              </a:rPr>
              <a:t>08</a:t>
            </a:r>
            <a:endParaRPr/>
          </a:p>
        </p:txBody>
      </p:sp>
      <p:sp>
        <p:nvSpPr>
          <p:cNvPr id="195" name="Google Shape;195;p20"/>
          <p:cNvSpPr txBox="1"/>
          <p:nvPr/>
        </p:nvSpPr>
        <p:spPr>
          <a:xfrm>
            <a:off x="6572902" y="3522345"/>
            <a:ext cx="8115300" cy="3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89" lvl="1" marL="474978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2199"/>
              <a:buFont typeface="Arial"/>
              <a:buChar char="•"/>
            </a:pPr>
            <a:r>
              <a:rPr b="1" lang="en-US" sz="21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Phase 1 (2025</a:t>
            </a:r>
            <a:r>
              <a:rPr lang="en-US" sz="21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): Restore and reopen the upper level (less damage)</a:t>
            </a:r>
            <a:endParaRPr sz="21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37489" lvl="1" marL="474978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053D57"/>
              </a:buClr>
              <a:buSzPts val="2199"/>
              <a:buFont typeface="Arial"/>
              <a:buChar char="•"/>
            </a:pPr>
            <a:r>
              <a:rPr b="1" lang="en-US" sz="21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Phase 2 (2026)</a:t>
            </a:r>
            <a:r>
              <a:rPr lang="en-US" sz="2199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: Complete lower-level reconstruction and mechanicals</a:t>
            </a:r>
            <a:endParaRPr sz="2199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99" u="none" cap="none" strike="noStrike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rPr>
              <a:t>“The plans of the diligent lead to profit.” – Proverbs 21:5</a:t>
            </a:r>
            <a:endParaRPr sz="2200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4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53D57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grpSp>
        <p:nvGrpSpPr>
          <p:cNvPr id="196" name="Google Shape;196;p20"/>
          <p:cNvGrpSpPr/>
          <p:nvPr/>
        </p:nvGrpSpPr>
        <p:grpSpPr>
          <a:xfrm>
            <a:off x="6572902" y="8481490"/>
            <a:ext cx="8115300" cy="776810"/>
            <a:chOff x="0" y="0"/>
            <a:chExt cx="10820400" cy="1035746"/>
          </a:xfrm>
        </p:grpSpPr>
        <p:sp>
          <p:nvSpPr>
            <p:cNvPr id="197" name="Google Shape;197;p20"/>
            <p:cNvSpPr/>
            <p:nvPr/>
          </p:nvSpPr>
          <p:spPr>
            <a:xfrm>
              <a:off x="0" y="0"/>
              <a:ext cx="10820400" cy="12700"/>
            </a:xfrm>
            <a:prstGeom prst="rect">
              <a:avLst/>
            </a:prstGeom>
            <a:solidFill>
              <a:srgbClr val="053D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0"/>
            <p:cNvSpPr txBox="1"/>
            <p:nvPr/>
          </p:nvSpPr>
          <p:spPr>
            <a:xfrm>
              <a:off x="0" y="426146"/>
              <a:ext cx="10820400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53D57"/>
                  </a:solidFill>
                  <a:latin typeface="Assistant"/>
                  <a:ea typeface="Assistant"/>
                  <a:cs typeface="Assistant"/>
                  <a:sym typeface="Assistant"/>
                </a:rPr>
                <a:t>DBCC | Granberg Lodge Recovery Plan</a:t>
              </a:r>
              <a:endParaRPr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500" u="none" cap="none" strike="noStrike">
                <a:solidFill>
                  <a:srgbClr val="053D57"/>
                </a:solidFill>
                <a:latin typeface="Assistant"/>
                <a:ea typeface="Assistant"/>
                <a:cs typeface="Assistant"/>
                <a:sym typeface="Assistant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573C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1"/>
          <p:cNvSpPr txBox="1"/>
          <p:nvPr/>
        </p:nvSpPr>
        <p:spPr>
          <a:xfrm>
            <a:off x="1840727" y="1028700"/>
            <a:ext cx="101289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99">
                <a:solidFill>
                  <a:srgbClr val="FBFDFF"/>
                </a:solidFill>
                <a:latin typeface="Merriweather"/>
                <a:ea typeface="Merriweather"/>
                <a:cs typeface="Merriweather"/>
                <a:sym typeface="Merriweather"/>
              </a:rPr>
              <a:t>Lessons Learned &amp; Renewed Oversight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4" name="Google Shape;204;p21"/>
          <p:cNvSpPr/>
          <p:nvPr/>
        </p:nvSpPr>
        <p:spPr>
          <a:xfrm>
            <a:off x="12319925" y="-332264"/>
            <a:ext cx="7301018" cy="10951527"/>
          </a:xfrm>
          <a:custGeom>
            <a:rect b="b" l="l" r="r" t="t"/>
            <a:pathLst>
              <a:path extrusionOk="0" h="9525000" w="6350000">
                <a:moveTo>
                  <a:pt x="0" y="9042400"/>
                </a:moveTo>
                <a:lnTo>
                  <a:pt x="0" y="482600"/>
                </a:lnTo>
                <a:cubicBezTo>
                  <a:pt x="0" y="215900"/>
                  <a:pt x="215900" y="0"/>
                  <a:pt x="482600" y="0"/>
                </a:cubicBezTo>
                <a:lnTo>
                  <a:pt x="5867400" y="0"/>
                </a:lnTo>
                <a:cubicBezTo>
                  <a:pt x="6134100" y="0"/>
                  <a:pt x="6350000" y="217170"/>
                  <a:pt x="6350000" y="482600"/>
                </a:cubicBezTo>
                <a:lnTo>
                  <a:pt x="6350000" y="9042400"/>
                </a:lnTo>
                <a:cubicBezTo>
                  <a:pt x="6350000" y="9309100"/>
                  <a:pt x="6134100" y="9525000"/>
                  <a:pt x="5867400" y="9525000"/>
                </a:cubicBezTo>
                <a:lnTo>
                  <a:pt x="482600" y="9525000"/>
                </a:lnTo>
                <a:cubicBezTo>
                  <a:pt x="217170" y="9525000"/>
                  <a:pt x="0" y="9309100"/>
                  <a:pt x="0" y="904240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2175" l="0" r="0" t="-22176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1"/>
          <p:cNvSpPr/>
          <p:nvPr/>
        </p:nvSpPr>
        <p:spPr>
          <a:xfrm>
            <a:off x="526500" y="9040662"/>
            <a:ext cx="502191" cy="221877"/>
          </a:xfrm>
          <a:custGeom>
            <a:rect b="b" l="l" r="r" t="t"/>
            <a:pathLst>
              <a:path extrusionOk="0" h="221877" w="502191">
                <a:moveTo>
                  <a:pt x="0" y="0"/>
                </a:moveTo>
                <a:lnTo>
                  <a:pt x="502191" y="0"/>
                </a:lnTo>
                <a:lnTo>
                  <a:pt x="502191" y="221877"/>
                </a:lnTo>
                <a:lnTo>
                  <a:pt x="0" y="221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21"/>
          <p:cNvSpPr txBox="1"/>
          <p:nvPr/>
        </p:nvSpPr>
        <p:spPr>
          <a:xfrm>
            <a:off x="1028700" y="1028700"/>
            <a:ext cx="502191" cy="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BFDFF"/>
                </a:solidFill>
                <a:latin typeface="Arial"/>
                <a:ea typeface="Arial"/>
                <a:cs typeface="Arial"/>
                <a:sym typeface="Arial"/>
              </a:rPr>
              <a:t>09</a:t>
            </a:r>
            <a:endParaRPr/>
          </a:p>
        </p:txBody>
      </p:sp>
      <p:sp>
        <p:nvSpPr>
          <p:cNvPr id="207" name="Google Shape;207;p21"/>
          <p:cNvSpPr txBox="1"/>
          <p:nvPr/>
        </p:nvSpPr>
        <p:spPr>
          <a:xfrm>
            <a:off x="1530890" y="3525222"/>
            <a:ext cx="8115300" cy="54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37489" lvl="1" marL="474978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FBFDFF"/>
              </a:buClr>
              <a:buSzPts val="2199"/>
              <a:buFont typeface="Arial"/>
              <a:buChar char="•"/>
            </a:pPr>
            <a:r>
              <a:rPr lang="en-US" sz="2199">
                <a:solidFill>
                  <a:srgbClr val="FBFDFF"/>
                </a:solidFill>
                <a:latin typeface="Assistant"/>
                <a:ea typeface="Assistant"/>
                <a:cs typeface="Assistant"/>
                <a:sym typeface="Assistant"/>
              </a:rPr>
              <a:t>Implementing multiple bids and contractor vetting for transparency</a:t>
            </a:r>
            <a:endParaRPr sz="2199">
              <a:solidFill>
                <a:srgbClr val="FBFDFF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37490" lvl="1" marL="474979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FBFDFF"/>
              </a:buClr>
              <a:buSzPts val="2199"/>
              <a:buFont typeface="Arial"/>
              <a:buChar char="•"/>
            </a:pPr>
            <a:r>
              <a:rPr b="0" i="0" lang="en-US" sz="2199" u="none" cap="none" strike="noStrike">
                <a:solidFill>
                  <a:srgbClr val="FBFDFF"/>
                </a:solidFill>
                <a:latin typeface="Assistant"/>
                <a:ea typeface="Assistant"/>
                <a:cs typeface="Assistant"/>
                <a:sym typeface="Assistant"/>
              </a:rPr>
              <a:t>Strict payment disbursement tied to progress milestones.</a:t>
            </a:r>
            <a:endParaRPr/>
          </a:p>
          <a:p>
            <a:pPr indent="-237489" lvl="1" marL="474978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FBFDFF"/>
              </a:buClr>
              <a:buSzPts val="2199"/>
              <a:buFont typeface="Arial"/>
              <a:buChar char="•"/>
            </a:pPr>
            <a:r>
              <a:rPr b="0" i="0" lang="en-US" sz="2199" u="none" cap="none" strike="noStrike">
                <a:solidFill>
                  <a:srgbClr val="FBFDFF"/>
                </a:solidFill>
                <a:latin typeface="Assistant"/>
                <a:ea typeface="Assistant"/>
                <a:cs typeface="Assistant"/>
                <a:sym typeface="Assistant"/>
              </a:rPr>
              <a:t>Ongoing financial reporting and transparency to stakeholders.</a:t>
            </a:r>
            <a:endParaRPr b="0" i="0" sz="2199" u="none" cap="none" strike="noStrike">
              <a:solidFill>
                <a:srgbClr val="FBFDFF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37489" lvl="1" marL="474978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FBFDFF"/>
              </a:buClr>
              <a:buSzPts val="2199"/>
              <a:buFont typeface="Assistant"/>
              <a:buChar char="•"/>
            </a:pPr>
            <a:r>
              <a:rPr lang="en-US" sz="2199">
                <a:solidFill>
                  <a:srgbClr val="FBFDFF"/>
                </a:solidFill>
                <a:latin typeface="Assistant"/>
                <a:ea typeface="Assistant"/>
                <a:cs typeface="Assistant"/>
                <a:sym typeface="Assistant"/>
              </a:rPr>
              <a:t>Ongoing updates through newsletters, FAQs, and social media</a:t>
            </a:r>
            <a:endParaRPr sz="2199">
              <a:solidFill>
                <a:srgbClr val="FBFDFF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237490" lvl="1" marL="474979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Clr>
                <a:srgbClr val="FBFDFF"/>
              </a:buClr>
              <a:buSzPts val="2199"/>
              <a:buFont typeface="Arial"/>
              <a:buChar char="•"/>
            </a:pPr>
            <a:r>
              <a:rPr b="0" i="0" lang="en-US" sz="2199" u="none" cap="none" strike="noStrike">
                <a:solidFill>
                  <a:srgbClr val="FBFDFF"/>
                </a:solidFill>
                <a:latin typeface="Assistant"/>
                <a:ea typeface="Assistant"/>
                <a:cs typeface="Assistant"/>
                <a:sym typeface="Assistant"/>
              </a:rPr>
              <a:t>Board oversight strengthened with construction and financial expertise.</a:t>
            </a:r>
            <a:endParaRPr/>
          </a:p>
          <a:p>
            <a:pPr indent="0" lvl="0" marL="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99" u="none" cap="none" strike="noStrike">
              <a:solidFill>
                <a:srgbClr val="FBFDFF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BFDFF"/>
                </a:solidFill>
                <a:latin typeface="Assistant"/>
                <a:ea typeface="Assistant"/>
                <a:cs typeface="Assistant"/>
                <a:sym typeface="Assistant"/>
              </a:rPr>
              <a:t>“But everything should be done in a fitting and orderly way.” </a:t>
            </a:r>
            <a:endParaRPr/>
          </a:p>
          <a:p>
            <a:pPr indent="0" lvl="0" marL="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BFDFF"/>
                </a:solidFill>
                <a:latin typeface="Assistant"/>
                <a:ea typeface="Assistant"/>
                <a:cs typeface="Assistant"/>
                <a:sym typeface="Assistant"/>
              </a:rPr>
              <a:t>– 1 Corinthians 14:40</a:t>
            </a:r>
            <a:endParaRPr/>
          </a:p>
          <a:p>
            <a:pPr indent="0" lvl="0" marL="0" marR="0" rtl="0" algn="l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99" u="none" cap="none" strike="noStrike">
              <a:solidFill>
                <a:srgbClr val="FBFDFF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08" name="Google Shape;208;p21"/>
          <p:cNvSpPr/>
          <p:nvPr/>
        </p:nvSpPr>
        <p:spPr>
          <a:xfrm>
            <a:off x="1309840" y="8812565"/>
            <a:ext cx="8115300" cy="9600"/>
          </a:xfrm>
          <a:prstGeom prst="rect">
            <a:avLst/>
          </a:prstGeom>
          <a:solidFill>
            <a:srgbClr val="FBF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1"/>
          <p:cNvSpPr txBox="1"/>
          <p:nvPr/>
        </p:nvSpPr>
        <p:spPr>
          <a:xfrm>
            <a:off x="1309840" y="9036100"/>
            <a:ext cx="8115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BFDFF"/>
                </a:solidFill>
                <a:latin typeface="Assistant"/>
                <a:ea typeface="Assistant"/>
                <a:cs typeface="Assistant"/>
                <a:sym typeface="Assistant"/>
              </a:rPr>
              <a:t>DBCC | Granberg Lodge Recovery Plan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